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1229" r:id="rId3"/>
    <p:sldId id="1242" r:id="rId4"/>
    <p:sldId id="259" r:id="rId5"/>
    <p:sldId id="1241" r:id="rId6"/>
    <p:sldId id="290" r:id="rId7"/>
    <p:sldId id="1247" r:id="rId8"/>
    <p:sldId id="282" r:id="rId9"/>
    <p:sldId id="1271" r:id="rId10"/>
    <p:sldId id="1272" r:id="rId11"/>
    <p:sldId id="1273" r:id="rId12"/>
    <p:sldId id="1274" r:id="rId13"/>
    <p:sldId id="1257" r:id="rId14"/>
    <p:sldId id="1275" r:id="rId15"/>
    <p:sldId id="1276" r:id="rId16"/>
    <p:sldId id="1277" r:id="rId17"/>
    <p:sldId id="1278" r:id="rId18"/>
    <p:sldId id="1279" r:id="rId19"/>
    <p:sldId id="1280" r:id="rId20"/>
    <p:sldId id="1281" r:id="rId21"/>
    <p:sldId id="1282" r:id="rId22"/>
    <p:sldId id="1283" r:id="rId23"/>
    <p:sldId id="1284" r:id="rId24"/>
    <p:sldId id="1285" r:id="rId25"/>
    <p:sldId id="1286" r:id="rId26"/>
    <p:sldId id="1287" r:id="rId27"/>
    <p:sldId id="1288" r:id="rId28"/>
    <p:sldId id="1289" r:id="rId29"/>
    <p:sldId id="1264" r:id="rId30"/>
    <p:sldId id="286" r:id="rId31"/>
    <p:sldId id="288" r:id="rId32"/>
    <p:sldId id="289" r:id="rId33"/>
    <p:sldId id="1265" r:id="rId34"/>
    <p:sldId id="291" r:id="rId35"/>
    <p:sldId id="1266" r:id="rId36"/>
    <p:sldId id="1174" r:id="rId37"/>
    <p:sldId id="1290" r:id="rId38"/>
    <p:sldId id="1291" r:id="rId39"/>
    <p:sldId id="1292" r:id="rId40"/>
    <p:sldId id="1293" r:id="rId41"/>
    <p:sldId id="1294" r:id="rId42"/>
    <p:sldId id="1267" r:id="rId43"/>
    <p:sldId id="1246" r:id="rId44"/>
    <p:sldId id="351" r:id="rId45"/>
    <p:sldId id="1239" r:id="rId46"/>
    <p:sldId id="1238" r:id="rId47"/>
    <p:sldId id="1200" r:id="rId48"/>
    <p:sldId id="1240" r:id="rId4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4" d="100"/>
          <a:sy n="84" d="100"/>
        </p:scale>
        <p:origin x="2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D5D84-3F5F-4F6F-836E-36153D5BE03C}" type="datetimeFigureOut">
              <a:rPr lang="es-CO" smtClean="0"/>
              <a:t>4/06/2025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0C5EF-6D58-4060-9947-CCCC1ADB5B50}" type="slidenum">
              <a:rPr lang="es-CO" smtClean="0"/>
              <a:t>‹Nº›</a:t>
            </a:fld>
            <a:endParaRPr lang="es-CO"/>
          </a:p>
        </p:txBody>
      </p:sp>
    </p:spTree>
    <p:extLst>
      <p:ext uri="{BB962C8B-B14F-4D97-AF65-F5344CB8AC3E}">
        <p14:creationId xmlns:p14="http://schemas.microsoft.com/office/powerpoint/2010/main" val="2210114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109679c5a03_0_71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1" name="Google Shape;3471;g109679c5a03_0_712:notes"/>
          <p:cNvSpPr txBox="1">
            <a:spLocks noGrp="1"/>
          </p:cNvSpPr>
          <p:nvPr>
            <p:ph type="body" idx="1"/>
          </p:nvPr>
        </p:nvSpPr>
        <p:spPr>
          <a:xfrm>
            <a:off x="679768" y="4777188"/>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
              <a:t>We always hear from DS that if they just had more information they could improve their predictions.  </a:t>
            </a:r>
            <a:endParaRPr/>
          </a:p>
          <a:p>
            <a:pPr marL="171450" lvl="0" indent="-171450" algn="l" rtl="0">
              <a:spcBef>
                <a:spcPts val="0"/>
              </a:spcBef>
              <a:spcAft>
                <a:spcPts val="0"/>
              </a:spcAft>
              <a:buClr>
                <a:schemeClr val="dk1"/>
              </a:buClr>
              <a:buSzPts val="1200"/>
              <a:buFont typeface="Arial"/>
              <a:buChar char="•"/>
            </a:pPr>
            <a:r>
              <a:rPr lang="en"/>
              <a:t>But often that’s either not feasible or they just add the same type of information and that doesn’t improve results.</a:t>
            </a:r>
            <a:endParaRPr/>
          </a:p>
          <a:p>
            <a:pPr marL="171450" lvl="0" indent="-171450" algn="l" rtl="0">
              <a:spcBef>
                <a:spcPts val="0"/>
              </a:spcBef>
              <a:spcAft>
                <a:spcPts val="0"/>
              </a:spcAft>
              <a:buClr>
                <a:schemeClr val="dk1"/>
              </a:buClr>
              <a:buSzPts val="1200"/>
              <a:buFont typeface="Arial"/>
              <a:buChar char="•"/>
            </a:pPr>
            <a:r>
              <a:rPr lang="en"/>
              <a:t>By adding in relationships and network structure already hiding in your data – you get to double dip: add more info that was previously tossed out and add more dimensions to your ML.</a:t>
            </a:r>
            <a:endParaRPr/>
          </a:p>
        </p:txBody>
      </p:sp>
      <p:sp>
        <p:nvSpPr>
          <p:cNvPr id="3472" name="Google Shape;3472;g109679c5a03_0_712:notes"/>
          <p:cNvSpPr txBox="1">
            <a:spLocks noGrp="1"/>
          </p:cNvSpPr>
          <p:nvPr>
            <p:ph type="sldNum" idx="12"/>
          </p:nvPr>
        </p:nvSpPr>
        <p:spPr>
          <a:xfrm>
            <a:off x="3850443" y="9428571"/>
            <a:ext cx="2945700" cy="498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6</a:t>
            </a:fld>
            <a:endParaRPr/>
          </a:p>
        </p:txBody>
      </p:sp>
    </p:spTree>
    <p:extLst>
      <p:ext uri="{BB962C8B-B14F-4D97-AF65-F5344CB8AC3E}">
        <p14:creationId xmlns:p14="http://schemas.microsoft.com/office/powerpoint/2010/main" val="241335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d8de180f7b_0_14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d8de180f7b_0_14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dirty="0">
                <a:solidFill>
                  <a:srgbClr val="282828"/>
                </a:solidFill>
                <a:latin typeface="Open Sans"/>
                <a:ea typeface="Open Sans"/>
                <a:cs typeface="Open Sans"/>
                <a:sym typeface="Open Sans"/>
              </a:rPr>
              <a:t>Public Quote - Slide use APPROVED by Gartner as is. </a:t>
            </a:r>
            <a:endParaRPr sz="1200" dirty="0">
              <a:solidFill>
                <a:srgbClr val="282828"/>
              </a:solidFill>
              <a:latin typeface="Open Sans"/>
              <a:ea typeface="Open Sans"/>
              <a:cs typeface="Open Sans"/>
              <a:sym typeface="Open Sans"/>
            </a:endParaRPr>
          </a:p>
          <a:p>
            <a:pPr marL="0" lvl="0" indent="0" algn="l" rtl="0">
              <a:spcBef>
                <a:spcPts val="0"/>
              </a:spcBef>
              <a:spcAft>
                <a:spcPts val="0"/>
              </a:spcAft>
              <a:buClr>
                <a:schemeClr val="dk1"/>
              </a:buClr>
              <a:buSzPts val="1400"/>
              <a:buFont typeface="Arial"/>
              <a:buNone/>
            </a:pPr>
            <a:endParaRPr sz="1200" dirty="0">
              <a:solidFill>
                <a:srgbClr val="282828"/>
              </a:solidFill>
              <a:latin typeface="Open Sans"/>
              <a:ea typeface="Open Sans"/>
              <a:cs typeface="Open Sans"/>
              <a:sym typeface="Open Sans"/>
            </a:endParaRPr>
          </a:p>
          <a:p>
            <a:pPr marL="0" lvl="0" indent="0" algn="l" rtl="0">
              <a:spcBef>
                <a:spcPts val="0"/>
              </a:spcBef>
              <a:spcAft>
                <a:spcPts val="0"/>
              </a:spcAft>
              <a:buClr>
                <a:schemeClr val="dk1"/>
              </a:buClr>
              <a:buSzPts val="1400"/>
              <a:buFont typeface="Arial"/>
              <a:buNone/>
            </a:pPr>
            <a:r>
              <a:rPr lang="en" sz="1200" dirty="0">
                <a:solidFill>
                  <a:srgbClr val="282828"/>
                </a:solidFill>
                <a:latin typeface="Open Sans"/>
                <a:ea typeface="Open Sans"/>
                <a:cs typeface="Open Sans"/>
                <a:sym typeface="Open Sans"/>
              </a:rPr>
              <a:t>Graph exploding in AI research which represents significant innovation and we all know that drives new resources. </a:t>
            </a:r>
            <a:endParaRPr sz="1200" dirty="0">
              <a:solidFill>
                <a:srgbClr val="282828"/>
              </a:solidFill>
              <a:latin typeface="Open Sans"/>
              <a:ea typeface="Open Sans"/>
              <a:cs typeface="Open Sans"/>
              <a:sym typeface="Open Sans"/>
            </a:endParaRPr>
          </a:p>
          <a:p>
            <a:pPr marL="0" lvl="0" indent="0" algn="l" rtl="0">
              <a:spcBef>
                <a:spcPts val="0"/>
              </a:spcBef>
              <a:spcAft>
                <a:spcPts val="0"/>
              </a:spcAft>
              <a:buClr>
                <a:schemeClr val="dk1"/>
              </a:buClr>
              <a:buSzPts val="1400"/>
              <a:buFont typeface="Arial"/>
              <a:buNone/>
            </a:pPr>
            <a:endParaRPr sz="1200" dirty="0">
              <a:solidFill>
                <a:srgbClr val="282828"/>
              </a:solidFill>
              <a:latin typeface="Open Sans"/>
              <a:ea typeface="Open Sans"/>
              <a:cs typeface="Open Sans"/>
              <a:sym typeface="Open Sans"/>
            </a:endParaRPr>
          </a:p>
          <a:p>
            <a:pPr marL="0" lvl="0" indent="0" algn="l" rtl="0">
              <a:spcBef>
                <a:spcPts val="0"/>
              </a:spcBef>
              <a:spcAft>
                <a:spcPts val="0"/>
              </a:spcAft>
              <a:buClr>
                <a:schemeClr val="dk1"/>
              </a:buClr>
              <a:buSzPts val="1400"/>
              <a:buFont typeface="Arial"/>
              <a:buNone/>
            </a:pPr>
            <a:r>
              <a:rPr lang="en" sz="1200" dirty="0">
                <a:solidFill>
                  <a:srgbClr val="282828"/>
                </a:solidFill>
                <a:latin typeface="Open Sans"/>
                <a:ea typeface="Open Sans"/>
                <a:cs typeface="Open Sans"/>
                <a:sym typeface="Open Sans"/>
              </a:rPr>
              <a:t>So it’s really no surprise that researches are using graphs to improve AI as this chart shows.</a:t>
            </a:r>
            <a:endParaRPr sz="1200" dirty="0">
              <a:solidFill>
                <a:srgbClr val="282828"/>
              </a:solidFill>
              <a:latin typeface="Calibri"/>
              <a:ea typeface="Calibri"/>
              <a:cs typeface="Calibri"/>
              <a:sym typeface="Calibri"/>
            </a:endParaRPr>
          </a:p>
          <a:p>
            <a:pPr marL="0" lvl="0" indent="0" algn="l" rtl="0">
              <a:lnSpc>
                <a:spcPct val="105000"/>
              </a:lnSpc>
              <a:spcBef>
                <a:spcPts val="0"/>
              </a:spcBef>
              <a:spcAft>
                <a:spcPts val="0"/>
              </a:spcAft>
              <a:buClr>
                <a:srgbClr val="9599A1"/>
              </a:buClr>
              <a:buSzPts val="1200"/>
              <a:buFont typeface="Open Sans SemiBold"/>
              <a:buNone/>
            </a:pPr>
            <a:r>
              <a:rPr lang="en" sz="1200" dirty="0">
                <a:solidFill>
                  <a:srgbClr val="282828"/>
                </a:solidFill>
                <a:latin typeface="Open Sans"/>
                <a:ea typeface="Open Sans"/>
                <a:cs typeface="Open Sans"/>
                <a:sym typeface="Open Sans"/>
              </a:rPr>
              <a:t>This query finds articles that refer</a:t>
            </a:r>
            <a:r>
              <a:rPr lang="en" sz="1200" dirty="0">
                <a:solidFill>
                  <a:srgbClr val="434343"/>
                </a:solidFill>
                <a:latin typeface="Open Sans"/>
                <a:ea typeface="Open Sans"/>
                <a:cs typeface="Open Sans"/>
                <a:sym typeface="Open Sans"/>
              </a:rPr>
              <a:t>ence graph neural network, graph convolutional, graph embedding, graph learning, graph attention, graph kernel, graph completion, graph algorithm.</a:t>
            </a:r>
            <a:endParaRPr sz="1200" dirty="0">
              <a:solidFill>
                <a:srgbClr val="434343"/>
              </a:solidFill>
              <a:latin typeface="Calibri"/>
              <a:ea typeface="Calibri"/>
              <a:cs typeface="Calibri"/>
              <a:sym typeface="Calibri"/>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770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6EB07-2028-4309-9A77-55A81CAA2B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C5973EEE-F53E-4D91-B203-73F88766E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7C69CE3-6C1E-47C3-9BE8-8BCE93D5E5BF}"/>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7BEFCB72-68FA-4D72-9651-803C02A39A3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F360679-99B5-4EE8-A57B-A1EFC3296038}"/>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3634351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ADC12-CDB0-4890-8DB9-922029FF539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A7D40E6-5668-44EB-BF08-207B1DF6E6D6}"/>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59E3CC5-42C3-4695-97C5-80D112E436D2}"/>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4A736A5C-55A1-4D04-A45E-76099C0119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0F778B7-F39F-4CA7-8D12-BB0ACB00E039}"/>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53045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503D187-F9FC-47FF-ADAC-09BC2D5E7BB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87BA7AF-A514-4D71-9619-FFD29257919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119128F-A80C-40BD-9BB3-7E807702193A}"/>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6D333A95-75CC-4190-ADA7-51881801C43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F6DEF4-B8F7-4845-8531-77E0F179D3A0}"/>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121766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50D5A-8F05-4836-973A-FF6B41C1B90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1286B2F-604B-443E-BD0B-F6F20DF5BFAC}"/>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51AC0D7-62F4-415F-909B-B9850449B0F9}"/>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09AD96EA-A86E-4A8B-B83F-601314FC3DC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38A5035-7216-4897-B78F-13FA7D241A2B}"/>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2965109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11E87-D109-439F-8B80-8E553DF44EF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0F014E2-F895-4705-B669-B1D9E85ABA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5A243DDD-356E-4311-A35B-0D7CA25F49FE}"/>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39155FF0-A3ED-4141-9BF7-C8E21A555D1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F7B068-5C30-41A9-AF93-9C11DE58FC42}"/>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189529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39E57A-EC77-4886-833B-A3F595BF59A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30A8121-2F20-49EC-9AB6-23636C1EE21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23FCF6A-6CB3-4338-93DE-03068FDE243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A85D804-3568-4629-BEF7-4A78EC01ABE7}"/>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6" name="Marcador de pie de página 5">
            <a:extLst>
              <a:ext uri="{FF2B5EF4-FFF2-40B4-BE49-F238E27FC236}">
                <a16:creationId xmlns:a16="http://schemas.microsoft.com/office/drawing/2014/main" id="{674F0467-CFCE-4BA1-BBE7-FC02B36851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F3B4C0D-CCE0-4F62-BAFC-9D47873EC229}"/>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367975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0B5F3-A048-4A28-9887-6C23B0EDC2E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0B7A729-B6B1-42A5-AD62-FE46C0935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0428FF4-ACF8-4522-AE6A-CD9290DA7CF1}"/>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80FDA66-6D05-4331-B98F-312F24883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55635E2-8CC2-4C74-BE3A-8B9635831B4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2AAA0E4-4C73-4C4A-B3C1-E039463F9795}"/>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8" name="Marcador de pie de página 7">
            <a:extLst>
              <a:ext uri="{FF2B5EF4-FFF2-40B4-BE49-F238E27FC236}">
                <a16:creationId xmlns:a16="http://schemas.microsoft.com/office/drawing/2014/main" id="{1E13B0E9-022B-4E51-8BAC-D0C4EA860EF4}"/>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6AED496-597F-437B-A9E9-64999C46F35C}"/>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4066740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FD8DB-CE45-4791-A272-F0A8BC07AF0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3A221B7-8479-4C2C-AFC8-F18E7183256A}"/>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4" name="Marcador de pie de página 3">
            <a:extLst>
              <a:ext uri="{FF2B5EF4-FFF2-40B4-BE49-F238E27FC236}">
                <a16:creationId xmlns:a16="http://schemas.microsoft.com/office/drawing/2014/main" id="{55FCB16A-AE17-4F05-8A6E-6D304D3AC0A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624598A-33A1-4BA4-AFEC-6EEAC66B6C77}"/>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156819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82D7DE7-81D4-4B0A-8FDF-7AEB0C96CDD0}"/>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3" name="Marcador de pie de página 2">
            <a:extLst>
              <a:ext uri="{FF2B5EF4-FFF2-40B4-BE49-F238E27FC236}">
                <a16:creationId xmlns:a16="http://schemas.microsoft.com/office/drawing/2014/main" id="{33825CB8-4E78-40BF-8CB5-0203C05CFA3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B0E1EE8-9935-44DF-BC43-5EFB459675FD}"/>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11898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40190-5361-40A6-AADC-A1A0DC3EC2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8230F45-071D-4668-89B9-30AC83EF4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3C1E288-DE84-4816-9F45-C5469B7E2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59C365A-FA69-443F-A6EC-63C1213C6733}"/>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6" name="Marcador de pie de página 5">
            <a:extLst>
              <a:ext uri="{FF2B5EF4-FFF2-40B4-BE49-F238E27FC236}">
                <a16:creationId xmlns:a16="http://schemas.microsoft.com/office/drawing/2014/main" id="{B88EB307-1F33-479B-9A81-AE3798A299C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02AF80E-C200-41AD-9B8A-735C63D6428D}"/>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230723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D0D74-2D31-43E6-A995-355E243B89F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07B174D-A3C6-4A87-A548-3152D087D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E26FA7F-4A57-4897-8B9A-8FB8EE2E9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5E7F38C-EC0A-4A61-B457-3BFC3C1D5F82}"/>
              </a:ext>
            </a:extLst>
          </p:cNvPr>
          <p:cNvSpPr>
            <a:spLocks noGrp="1"/>
          </p:cNvSpPr>
          <p:nvPr>
            <p:ph type="dt" sz="half" idx="10"/>
          </p:nvPr>
        </p:nvSpPr>
        <p:spPr/>
        <p:txBody>
          <a:bodyPr/>
          <a:lstStyle/>
          <a:p>
            <a:fld id="{669C3853-D825-441B-88C0-9496FE240A5D}" type="datetimeFigureOut">
              <a:rPr lang="es-CO" smtClean="0"/>
              <a:t>4/06/2025</a:t>
            </a:fld>
            <a:endParaRPr lang="es-CO"/>
          </a:p>
        </p:txBody>
      </p:sp>
      <p:sp>
        <p:nvSpPr>
          <p:cNvPr id="6" name="Marcador de pie de página 5">
            <a:extLst>
              <a:ext uri="{FF2B5EF4-FFF2-40B4-BE49-F238E27FC236}">
                <a16:creationId xmlns:a16="http://schemas.microsoft.com/office/drawing/2014/main" id="{7AD51B3D-CB8C-49FF-BCB9-530672C083B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40AC708-74F1-4799-B0F1-47AE0F8BFF16}"/>
              </a:ext>
            </a:extLst>
          </p:cNvPr>
          <p:cNvSpPr>
            <a:spLocks noGrp="1"/>
          </p:cNvSpPr>
          <p:nvPr>
            <p:ph type="sldNum" sz="quarter" idx="12"/>
          </p:nvPr>
        </p:nvSpPr>
        <p:spPr/>
        <p:txBody>
          <a:bodyPr/>
          <a:lstStyle/>
          <a:p>
            <a:fld id="{5B6EAB2A-D3EB-460B-A1C4-3A5AC769EF6C}" type="slidenum">
              <a:rPr lang="es-CO" smtClean="0"/>
              <a:t>‹Nº›</a:t>
            </a:fld>
            <a:endParaRPr lang="es-CO"/>
          </a:p>
        </p:txBody>
      </p:sp>
    </p:spTree>
    <p:extLst>
      <p:ext uri="{BB962C8B-B14F-4D97-AF65-F5344CB8AC3E}">
        <p14:creationId xmlns:p14="http://schemas.microsoft.com/office/powerpoint/2010/main" val="1971417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833751-9187-485B-A43C-59C122B4A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422D9C-BCAE-4B9D-BE3B-28A5CAE36C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9FE1462-9C3F-42C9-AD99-7870E4A76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9C3853-D825-441B-88C0-9496FE240A5D}" type="datetimeFigureOut">
              <a:rPr lang="es-CO" smtClean="0"/>
              <a:t>4/06/2025</a:t>
            </a:fld>
            <a:endParaRPr lang="es-CO"/>
          </a:p>
        </p:txBody>
      </p:sp>
      <p:sp>
        <p:nvSpPr>
          <p:cNvPr id="5" name="Marcador de pie de página 4">
            <a:extLst>
              <a:ext uri="{FF2B5EF4-FFF2-40B4-BE49-F238E27FC236}">
                <a16:creationId xmlns:a16="http://schemas.microsoft.com/office/drawing/2014/main" id="{FF58178A-FF06-431E-B71B-E9446B0D3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69DEAAF-7FFB-44A9-80FA-966884693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EAB2A-D3EB-460B-A1C4-3A5AC769EF6C}" type="slidenum">
              <a:rPr lang="es-CO" smtClean="0"/>
              <a:t>‹Nº›</a:t>
            </a:fld>
            <a:endParaRPr lang="es-CO"/>
          </a:p>
        </p:txBody>
      </p:sp>
    </p:spTree>
    <p:extLst>
      <p:ext uri="{BB962C8B-B14F-4D97-AF65-F5344CB8AC3E}">
        <p14:creationId xmlns:p14="http://schemas.microsoft.com/office/powerpoint/2010/main" val="38405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uber.com/en-CO/blog/uber-eats-graph-learning/"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deepmind.google/discover/blog/traffic-prediction-with-advanced-graph-neural-networks/" TargetMode="External"/><Relationship Id="rId2" Type="http://schemas.openxmlformats.org/officeDocument/2006/relationships/hyperlink" Target="https://deepmind.com/about/deepmind-for-google"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epmind.google/discover/blog/graphcast-ai-model-for-faster-and-more-accurate-global-weather-forecasting/#:~:text=GraphCast%20is%20a%20weather%20forecasting,x%2028km%20at%20the%20equator)." TargetMode="External"/><Relationship Id="rId2" Type="http://schemas.openxmlformats.org/officeDocument/2006/relationships/slideLayout" Target="../slideLayouts/slideLayout2.xml"/><Relationship Id="rId1" Type="http://schemas.openxmlformats.org/officeDocument/2006/relationships/video" Target="https://www.youtube.com/embed/xwSirqS8meQ"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d41586-020-00018-3" TargetMode="External"/><Relationship Id="rId2" Type="http://schemas.openxmlformats.org/officeDocument/2006/relationships/slideLayout" Target="../slideLayouts/slideLayout2.xml"/><Relationship Id="rId1" Type="http://schemas.openxmlformats.org/officeDocument/2006/relationships/video" Target="https://www.youtube.com/embed/GXhBEj1ZtE8"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ex2qllcVneY&amp;t=270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app.dimensions.ai/discover/publication?search_text=%22graph%20neural%20network%22%20OR%20%22graph%20convolutional%22%20OR%20%22graph%20embedding%22%20OR%20%22convolutional%20network%22%20OR%20%22graph%20attention%22%20OR%20%22graph%20kernel%22%20OR%20%22graph%20completion%22%20OR%20%22graph%20learning%22%20OR%20%22graph%20algorithm%22&amp;search_type=kws&amp;search_field=text_search&amp;search_mode=cont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www.youtube.com/watch?v=JAB_plj2rbA&amp;list=PLoROMvodv4rPLKxIpqhjhPgdQy7imNkDn&amp;index=2&amp;t=2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www.youtube.com/watch?v=JAB_plj2rbA&amp;list=PLoROMvodv4rPLKxIpqhjhPgdQy7imNkDn&amp;index=2&amp;t=2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CC0ED-3E05-40D4-A7BE-A61F0B2FD66C}"/>
              </a:ext>
            </a:extLst>
          </p:cNvPr>
          <p:cNvSpPr>
            <a:spLocks noGrp="1"/>
          </p:cNvSpPr>
          <p:nvPr>
            <p:ph type="ctrTitle"/>
          </p:nvPr>
        </p:nvSpPr>
        <p:spPr/>
        <p:txBody>
          <a:bodyPr/>
          <a:lstStyle/>
          <a:p>
            <a:endParaRPr lang="es-CO" dirty="0"/>
          </a:p>
        </p:txBody>
      </p:sp>
      <p:sp>
        <p:nvSpPr>
          <p:cNvPr id="3" name="Subtítulo 2">
            <a:extLst>
              <a:ext uri="{FF2B5EF4-FFF2-40B4-BE49-F238E27FC236}">
                <a16:creationId xmlns:a16="http://schemas.microsoft.com/office/drawing/2014/main" id="{8EC76584-1AFC-4854-8B0B-F0720F891F28}"/>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499458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B77A619-8285-5660-54A8-C3714417C988}"/>
              </a:ext>
            </a:extLst>
          </p:cNvPr>
          <p:cNvSpPr txBox="1">
            <a:spLocks/>
          </p:cNvSpPr>
          <p:nvPr/>
        </p:nvSpPr>
        <p:spPr>
          <a:xfrm>
            <a:off x="297102" y="-9876"/>
            <a:ext cx="5798898" cy="216052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MX" sz="6000" dirty="0" err="1">
                <a:solidFill>
                  <a:schemeClr val="tx1">
                    <a:lumMod val="95000"/>
                    <a:lumOff val="5000"/>
                  </a:schemeClr>
                </a:solidFill>
                <a:latin typeface="+mn-lt"/>
              </a:rPr>
              <a:t>Graph</a:t>
            </a:r>
            <a:r>
              <a:rPr lang="es-MX" sz="6000" dirty="0">
                <a:solidFill>
                  <a:schemeClr val="tx1">
                    <a:lumMod val="95000"/>
                    <a:lumOff val="5000"/>
                  </a:schemeClr>
                </a:solidFill>
                <a:latin typeface="+mn-lt"/>
              </a:rPr>
              <a:t> Machine </a:t>
            </a:r>
            <a:r>
              <a:rPr lang="es-MX" sz="6000" dirty="0" err="1">
                <a:solidFill>
                  <a:schemeClr val="tx1">
                    <a:lumMod val="95000"/>
                    <a:lumOff val="5000"/>
                  </a:schemeClr>
                </a:solidFill>
                <a:latin typeface="+mn-lt"/>
              </a:rPr>
              <a:t>Learning</a:t>
            </a:r>
            <a:endParaRPr lang="es-CO" sz="6000" dirty="0">
              <a:solidFill>
                <a:schemeClr val="tx1">
                  <a:lumMod val="95000"/>
                  <a:lumOff val="5000"/>
                </a:schemeClr>
              </a:solidFill>
              <a:latin typeface="+mn-lt"/>
            </a:endParaRPr>
          </a:p>
        </p:txBody>
      </p:sp>
      <p:sp>
        <p:nvSpPr>
          <p:cNvPr id="6" name="CuadroTexto 5">
            <a:extLst>
              <a:ext uri="{FF2B5EF4-FFF2-40B4-BE49-F238E27FC236}">
                <a16:creationId xmlns:a16="http://schemas.microsoft.com/office/drawing/2014/main" id="{3B89E5C3-D891-2354-CA83-0D36B96666FE}"/>
              </a:ext>
            </a:extLst>
          </p:cNvPr>
          <p:cNvSpPr txBox="1"/>
          <p:nvPr/>
        </p:nvSpPr>
        <p:spPr>
          <a:xfrm>
            <a:off x="6919500" y="3429000"/>
            <a:ext cx="4510500" cy="830997"/>
          </a:xfrm>
          <a:prstGeom prst="rect">
            <a:avLst/>
          </a:prstGeom>
          <a:noFill/>
        </p:spPr>
        <p:txBody>
          <a:bodyPr wrap="square">
            <a:spAutoFit/>
          </a:bodyPr>
          <a:lstStyle/>
          <a:p>
            <a:endParaRPr lang="es-CO" sz="4800" dirty="0">
              <a:solidFill>
                <a:schemeClr val="bg1"/>
              </a:solidFill>
            </a:endParaRPr>
          </a:p>
        </p:txBody>
      </p:sp>
      <p:sp>
        <p:nvSpPr>
          <p:cNvPr id="7" name="Subtítulo 2">
            <a:extLst>
              <a:ext uri="{FF2B5EF4-FFF2-40B4-BE49-F238E27FC236}">
                <a16:creationId xmlns:a16="http://schemas.microsoft.com/office/drawing/2014/main" id="{48083BEF-09EE-520C-6AF4-685FEFBC8B95}"/>
              </a:ext>
            </a:extLst>
          </p:cNvPr>
          <p:cNvSpPr txBox="1">
            <a:spLocks/>
          </p:cNvSpPr>
          <p:nvPr/>
        </p:nvSpPr>
        <p:spPr>
          <a:xfrm>
            <a:off x="564886" y="3337057"/>
            <a:ext cx="4445186" cy="1845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buNone/>
            </a:pPr>
            <a:r>
              <a:rPr lang="es-MX" b="1" dirty="0">
                <a:solidFill>
                  <a:schemeClr val="tx1">
                    <a:lumMod val="95000"/>
                    <a:lumOff val="5000"/>
                  </a:schemeClr>
                </a:solidFill>
              </a:rPr>
              <a:t>Alfonso Meléndez</a:t>
            </a:r>
            <a:endParaRPr lang="es-CO" b="1" dirty="0">
              <a:solidFill>
                <a:schemeClr val="tx1">
                  <a:lumMod val="95000"/>
                  <a:lumOff val="5000"/>
                </a:schemeClr>
              </a:solidFill>
            </a:endParaRPr>
          </a:p>
          <a:p>
            <a:pPr marL="0" indent="0">
              <a:lnSpc>
                <a:spcPct val="80000"/>
              </a:lnSpc>
              <a:buNone/>
            </a:pPr>
            <a:r>
              <a:rPr lang="es-MX" dirty="0">
                <a:solidFill>
                  <a:schemeClr val="tx1">
                    <a:lumMod val="95000"/>
                    <a:lumOff val="5000"/>
                  </a:schemeClr>
                </a:solidFill>
              </a:rPr>
              <a:t>Profesor </a:t>
            </a:r>
            <a:r>
              <a:rPr lang="es-MX" dirty="0" err="1">
                <a:solidFill>
                  <a:schemeClr val="tx1">
                    <a:lumMod val="95000"/>
                    <a:lumOff val="5000"/>
                  </a:schemeClr>
                </a:solidFill>
              </a:rPr>
              <a:t>Depto</a:t>
            </a:r>
            <a:r>
              <a:rPr lang="es-MX" dirty="0">
                <a:solidFill>
                  <a:schemeClr val="tx1">
                    <a:lumMod val="95000"/>
                    <a:lumOff val="5000"/>
                  </a:schemeClr>
                </a:solidFill>
              </a:rPr>
              <a:t> Sistemas</a:t>
            </a:r>
          </a:p>
          <a:p>
            <a:pPr marL="0" indent="0">
              <a:lnSpc>
                <a:spcPct val="80000"/>
              </a:lnSpc>
              <a:buNone/>
            </a:pPr>
            <a:r>
              <a:rPr lang="es-MX" dirty="0">
                <a:solidFill>
                  <a:schemeClr val="tx1">
                    <a:lumMod val="95000"/>
                    <a:lumOff val="5000"/>
                  </a:schemeClr>
                </a:solidFill>
              </a:rPr>
              <a:t>Universidad Javeriana</a:t>
            </a:r>
          </a:p>
        </p:txBody>
      </p:sp>
      <p:pic>
        <p:nvPicPr>
          <p:cNvPr id="3" name="Imagen 2">
            <a:extLst>
              <a:ext uri="{FF2B5EF4-FFF2-40B4-BE49-F238E27FC236}">
                <a16:creationId xmlns:a16="http://schemas.microsoft.com/office/drawing/2014/main" id="{407B72F6-A135-4AB8-AE5F-1037456E07D1}"/>
              </a:ext>
            </a:extLst>
          </p:cNvPr>
          <p:cNvPicPr>
            <a:picLocks noChangeAspect="1"/>
          </p:cNvPicPr>
          <p:nvPr/>
        </p:nvPicPr>
        <p:blipFill>
          <a:blip r:embed="rId2"/>
          <a:stretch>
            <a:fillRect/>
          </a:stretch>
        </p:blipFill>
        <p:spPr>
          <a:xfrm>
            <a:off x="5474970" y="2035997"/>
            <a:ext cx="6419928" cy="3315953"/>
          </a:xfrm>
          <a:prstGeom prst="rect">
            <a:avLst/>
          </a:prstGeom>
        </p:spPr>
      </p:pic>
    </p:spTree>
    <p:extLst>
      <p:ext uri="{BB962C8B-B14F-4D97-AF65-F5344CB8AC3E}">
        <p14:creationId xmlns:p14="http://schemas.microsoft.com/office/powerpoint/2010/main" val="290576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15168"/>
            <a:ext cx="10515600" cy="3018388"/>
          </a:xfrm>
        </p:spPr>
        <p:txBody>
          <a:bodyPr>
            <a:noAutofit/>
          </a:bodyPr>
          <a:lstStyle/>
          <a:p>
            <a:pPr algn="ctr"/>
            <a:r>
              <a:rPr lang="es-MX" sz="9600" dirty="0"/>
              <a:t>Qué es </a:t>
            </a:r>
            <a:r>
              <a:rPr lang="es-MX" sz="9600" dirty="0" err="1"/>
              <a:t>Graph</a:t>
            </a:r>
            <a:r>
              <a:rPr lang="es-MX" sz="9600" dirty="0"/>
              <a:t> Machine </a:t>
            </a:r>
            <a:r>
              <a:rPr lang="es-MX" sz="9600" dirty="0" err="1"/>
              <a:t>Learning</a:t>
            </a:r>
            <a:r>
              <a:rPr lang="es-MX" sz="9600" dirty="0"/>
              <a:t>?</a:t>
            </a:r>
            <a:endParaRPr lang="es-CO" sz="9600" dirty="0"/>
          </a:p>
        </p:txBody>
      </p:sp>
    </p:spTree>
    <p:extLst>
      <p:ext uri="{BB962C8B-B14F-4D97-AF65-F5344CB8AC3E}">
        <p14:creationId xmlns:p14="http://schemas.microsoft.com/office/powerpoint/2010/main" val="42756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6F566B-B4B7-421E-91F2-600D2DE8EFBE}"/>
              </a:ext>
            </a:extLst>
          </p:cNvPr>
          <p:cNvSpPr>
            <a:spLocks noGrp="1"/>
          </p:cNvSpPr>
          <p:nvPr>
            <p:ph type="title"/>
          </p:nvPr>
        </p:nvSpPr>
        <p:spPr>
          <a:xfrm>
            <a:off x="838200" y="0"/>
            <a:ext cx="10515600" cy="1325563"/>
          </a:xfrm>
        </p:spPr>
        <p:txBody>
          <a:bodyPr/>
          <a:lstStyle/>
          <a:p>
            <a:pPr algn="ctr"/>
            <a:r>
              <a:rPr lang="es-MX" dirty="0"/>
              <a:t>Qué es GML?</a:t>
            </a:r>
            <a:endParaRPr lang="es-CO" dirty="0"/>
          </a:p>
        </p:txBody>
      </p:sp>
      <p:sp>
        <p:nvSpPr>
          <p:cNvPr id="7" name="Rectángulo 6">
            <a:extLst>
              <a:ext uri="{FF2B5EF4-FFF2-40B4-BE49-F238E27FC236}">
                <a16:creationId xmlns:a16="http://schemas.microsoft.com/office/drawing/2014/main" id="{25A7F47E-8DE9-4952-BBE5-BD4FA7CEE0E5}"/>
              </a:ext>
            </a:extLst>
          </p:cNvPr>
          <p:cNvSpPr/>
          <p:nvPr/>
        </p:nvSpPr>
        <p:spPr>
          <a:xfrm>
            <a:off x="311834" y="882780"/>
            <a:ext cx="5584874" cy="5693866"/>
          </a:xfrm>
          <a:prstGeom prst="rect">
            <a:avLst/>
          </a:prstGeom>
        </p:spPr>
        <p:txBody>
          <a:bodyPr wrap="square">
            <a:spAutoFit/>
          </a:bodyPr>
          <a:lstStyle/>
          <a:p>
            <a:r>
              <a:rPr lang="es-MX" sz="2600" dirty="0"/>
              <a:t>Las redes neuronales de grafos (</a:t>
            </a:r>
            <a:r>
              <a:rPr lang="es-MX" sz="2600" dirty="0" err="1"/>
              <a:t>GNNs</a:t>
            </a:r>
            <a:r>
              <a:rPr lang="es-MX" sz="2600" dirty="0"/>
              <a:t>, por sus siglas en inglés) son redes que consumen grafos tal como son. </a:t>
            </a:r>
          </a:p>
          <a:p>
            <a:endParaRPr lang="es-MX" sz="2600" dirty="0"/>
          </a:p>
          <a:p>
            <a:r>
              <a:rPr lang="es-MX" sz="2600" dirty="0"/>
              <a:t>Las </a:t>
            </a:r>
            <a:r>
              <a:rPr lang="es-MX" sz="2600" dirty="0" err="1"/>
              <a:t>GNNs</a:t>
            </a:r>
            <a:r>
              <a:rPr lang="es-MX" sz="2600" dirty="0"/>
              <a:t> funcionan agregando información de los vecinos de un nodo (y de los vecinos de los vecinos, y así sucesivamente) para calcular una representación (</a:t>
            </a:r>
            <a:r>
              <a:rPr lang="es-MX" sz="2600" dirty="0" err="1"/>
              <a:t>embedding</a:t>
            </a:r>
            <a:r>
              <a:rPr lang="es-MX" sz="2600" dirty="0"/>
              <a:t>) de cada nodo o arista. </a:t>
            </a:r>
          </a:p>
          <a:p>
            <a:endParaRPr lang="es-MX" sz="2600" dirty="0"/>
          </a:p>
          <a:p>
            <a:r>
              <a:rPr lang="es-MX" sz="2600" dirty="0"/>
              <a:t>Estos </a:t>
            </a:r>
            <a:r>
              <a:rPr lang="es-MX" sz="2600" dirty="0" err="1"/>
              <a:t>embeddings</a:t>
            </a:r>
            <a:r>
              <a:rPr lang="es-MX" sz="2600" dirty="0"/>
              <a:t> capturan tanto las características de los nodos como la estructura del grafo."</a:t>
            </a:r>
            <a:endParaRPr lang="es-CO" sz="2600" dirty="0"/>
          </a:p>
        </p:txBody>
      </p:sp>
      <p:pic>
        <p:nvPicPr>
          <p:cNvPr id="8" name="Picture 2" descr="Neo4j Announces First Graph Machine Learning for the Enterprise">
            <a:extLst>
              <a:ext uri="{FF2B5EF4-FFF2-40B4-BE49-F238E27FC236}">
                <a16:creationId xmlns:a16="http://schemas.microsoft.com/office/drawing/2014/main" id="{D486EF28-27C4-40A7-BD9B-6AD6678B5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294" y="2371263"/>
            <a:ext cx="5854880" cy="2476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56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6F566B-B4B7-421E-91F2-600D2DE8EFBE}"/>
              </a:ext>
            </a:extLst>
          </p:cNvPr>
          <p:cNvSpPr>
            <a:spLocks noGrp="1"/>
          </p:cNvSpPr>
          <p:nvPr>
            <p:ph type="title"/>
          </p:nvPr>
        </p:nvSpPr>
        <p:spPr>
          <a:xfrm>
            <a:off x="838200" y="444902"/>
            <a:ext cx="10515600" cy="1325563"/>
          </a:xfrm>
        </p:spPr>
        <p:txBody>
          <a:bodyPr/>
          <a:lstStyle/>
          <a:p>
            <a:pPr algn="ctr"/>
            <a:r>
              <a:rPr lang="es-MX" dirty="0"/>
              <a:t>Qué es GML?</a:t>
            </a:r>
            <a:endParaRPr lang="es-CO" dirty="0"/>
          </a:p>
        </p:txBody>
      </p:sp>
      <p:sp>
        <p:nvSpPr>
          <p:cNvPr id="3" name="Marcador de contenido 2">
            <a:extLst>
              <a:ext uri="{FF2B5EF4-FFF2-40B4-BE49-F238E27FC236}">
                <a16:creationId xmlns:a16="http://schemas.microsoft.com/office/drawing/2014/main" id="{33F020CA-B7F0-4534-8923-89E40815170A}"/>
              </a:ext>
            </a:extLst>
          </p:cNvPr>
          <p:cNvSpPr>
            <a:spLocks noGrp="1"/>
          </p:cNvSpPr>
          <p:nvPr>
            <p:ph idx="1"/>
          </p:nvPr>
        </p:nvSpPr>
        <p:spPr>
          <a:xfrm>
            <a:off x="0" y="2065621"/>
            <a:ext cx="5356860" cy="3828726"/>
          </a:xfrm>
        </p:spPr>
        <p:txBody>
          <a:bodyPr>
            <a:normAutofit lnSpcReduction="10000"/>
          </a:bodyPr>
          <a:lstStyle/>
          <a:p>
            <a:pPr marL="0" indent="0">
              <a:buNone/>
            </a:pPr>
            <a:r>
              <a:rPr lang="es-MX" dirty="0"/>
              <a:t>GML tiene una variedad de casos de uso en :</a:t>
            </a:r>
          </a:p>
          <a:p>
            <a:pPr marL="0" indent="0">
              <a:buNone/>
            </a:pPr>
            <a:endParaRPr lang="es-MX" dirty="0"/>
          </a:p>
          <a:p>
            <a:r>
              <a:rPr lang="es-MX" dirty="0"/>
              <a:t>la cadena de suministro</a:t>
            </a:r>
          </a:p>
          <a:p>
            <a:r>
              <a:rPr lang="es-MX" dirty="0"/>
              <a:t>detección de fraudes</a:t>
            </a:r>
          </a:p>
          <a:p>
            <a:r>
              <a:rPr lang="es-MX" dirty="0"/>
              <a:t> recomendaciones</a:t>
            </a:r>
          </a:p>
          <a:p>
            <a:r>
              <a:rPr lang="es-MX" dirty="0"/>
              <a:t> visión integral del cliente descubrimiento de fármacos, y más</a:t>
            </a:r>
            <a:endParaRPr lang="es-CO" dirty="0"/>
          </a:p>
        </p:txBody>
      </p:sp>
      <p:pic>
        <p:nvPicPr>
          <p:cNvPr id="2050" name="Picture 2" descr="Deep Learning and Graphs">
            <a:extLst>
              <a:ext uri="{FF2B5EF4-FFF2-40B4-BE49-F238E27FC236}">
                <a16:creationId xmlns:a16="http://schemas.microsoft.com/office/drawing/2014/main" id="{6176EBBE-D463-4EB5-87D6-22EA22130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610" y="2411730"/>
            <a:ext cx="6165460" cy="364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11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593617"/>
            <a:ext cx="10515600" cy="515218"/>
          </a:xfrm>
        </p:spPr>
        <p:txBody>
          <a:bodyPr>
            <a:noAutofit/>
          </a:bodyPr>
          <a:lstStyle/>
          <a:p>
            <a:pPr algn="ctr"/>
            <a:r>
              <a:rPr lang="es-MX" sz="9600" dirty="0"/>
              <a:t>Tareas GML</a:t>
            </a:r>
            <a:br>
              <a:rPr lang="es-MX" sz="9600" dirty="0"/>
            </a:br>
            <a:endParaRPr lang="es-CO" sz="9600" dirty="0"/>
          </a:p>
        </p:txBody>
      </p:sp>
      <p:pic>
        <p:nvPicPr>
          <p:cNvPr id="3" name="Imagen 2">
            <a:extLst>
              <a:ext uri="{FF2B5EF4-FFF2-40B4-BE49-F238E27FC236}">
                <a16:creationId xmlns:a16="http://schemas.microsoft.com/office/drawing/2014/main" id="{B29ECA7F-0F3A-4F26-99B3-D7D75803694E}"/>
              </a:ext>
            </a:extLst>
          </p:cNvPr>
          <p:cNvPicPr>
            <a:picLocks noChangeAspect="1"/>
          </p:cNvPicPr>
          <p:nvPr/>
        </p:nvPicPr>
        <p:blipFill>
          <a:blip r:embed="rId2"/>
          <a:stretch>
            <a:fillRect/>
          </a:stretch>
        </p:blipFill>
        <p:spPr>
          <a:xfrm>
            <a:off x="1116852" y="2108835"/>
            <a:ext cx="9571970" cy="4231195"/>
          </a:xfrm>
          <a:prstGeom prst="rect">
            <a:avLst/>
          </a:prstGeom>
        </p:spPr>
      </p:pic>
    </p:spTree>
    <p:extLst>
      <p:ext uri="{BB962C8B-B14F-4D97-AF65-F5344CB8AC3E}">
        <p14:creationId xmlns:p14="http://schemas.microsoft.com/office/powerpoint/2010/main" val="13798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38200" y="-220261"/>
            <a:ext cx="10515600" cy="1325563"/>
          </a:xfrm>
        </p:spPr>
        <p:txBody>
          <a:bodyPr/>
          <a:lstStyle/>
          <a:p>
            <a:pPr algn="ctr"/>
            <a:r>
              <a:rPr lang="es-MX" dirty="0"/>
              <a:t>Predicción de Nodos</a:t>
            </a:r>
            <a:endParaRPr lang="es-CO" dirty="0"/>
          </a:p>
        </p:txBody>
      </p:sp>
      <p:sp>
        <p:nvSpPr>
          <p:cNvPr id="3" name="Marcador de contenido 2">
            <a:extLst>
              <a:ext uri="{FF2B5EF4-FFF2-40B4-BE49-F238E27FC236}">
                <a16:creationId xmlns:a16="http://schemas.microsoft.com/office/drawing/2014/main" id="{C27E2F94-CA95-4AF8-BD2F-5AEFD6F12F79}"/>
              </a:ext>
            </a:extLst>
          </p:cNvPr>
          <p:cNvSpPr>
            <a:spLocks noGrp="1"/>
          </p:cNvSpPr>
          <p:nvPr>
            <p:ph idx="1"/>
          </p:nvPr>
        </p:nvSpPr>
        <p:spPr>
          <a:xfrm>
            <a:off x="95250" y="1105302"/>
            <a:ext cx="6385560" cy="5409798"/>
          </a:xfrm>
        </p:spPr>
        <p:txBody>
          <a:bodyPr>
            <a:normAutofit lnSpcReduction="10000"/>
          </a:bodyPr>
          <a:lstStyle/>
          <a:p>
            <a:r>
              <a:rPr lang="es-MX" sz="3200" dirty="0"/>
              <a:t>Un ejemplo clásico es la Red de Karate.</a:t>
            </a:r>
          </a:p>
          <a:p>
            <a:endParaRPr lang="es-MX" sz="3200" dirty="0"/>
          </a:p>
          <a:p>
            <a:r>
              <a:rPr lang="es-MX" sz="3200" dirty="0"/>
              <a:t> Los nodos representan a los practicantes de karate, y las aristas representan interacciones entre estos miembros. </a:t>
            </a:r>
          </a:p>
          <a:p>
            <a:endParaRPr lang="es-MX" sz="3200" dirty="0"/>
          </a:p>
          <a:p>
            <a:r>
              <a:rPr lang="es-MX" sz="3200" dirty="0"/>
              <a:t>El problema de predicción es clasificar si un miembro dado se vuelve leal a Mr. Hi o a John H, después del conflicto. </a:t>
            </a:r>
          </a:p>
        </p:txBody>
      </p:sp>
      <p:pic>
        <p:nvPicPr>
          <p:cNvPr id="5" name="Imagen 4">
            <a:extLst>
              <a:ext uri="{FF2B5EF4-FFF2-40B4-BE49-F238E27FC236}">
                <a16:creationId xmlns:a16="http://schemas.microsoft.com/office/drawing/2014/main" id="{ED13DECA-CA56-4187-A7D8-C1C7CCAB0580}"/>
              </a:ext>
            </a:extLst>
          </p:cNvPr>
          <p:cNvPicPr>
            <a:picLocks noChangeAspect="1"/>
          </p:cNvPicPr>
          <p:nvPr/>
        </p:nvPicPr>
        <p:blipFill>
          <a:blip r:embed="rId2"/>
          <a:stretch>
            <a:fillRect/>
          </a:stretch>
        </p:blipFill>
        <p:spPr>
          <a:xfrm>
            <a:off x="7017699" y="1333355"/>
            <a:ext cx="4610743" cy="2476846"/>
          </a:xfrm>
          <a:prstGeom prst="rect">
            <a:avLst/>
          </a:prstGeom>
        </p:spPr>
      </p:pic>
      <p:pic>
        <p:nvPicPr>
          <p:cNvPr id="6" name="Imagen 5">
            <a:extLst>
              <a:ext uri="{FF2B5EF4-FFF2-40B4-BE49-F238E27FC236}">
                <a16:creationId xmlns:a16="http://schemas.microsoft.com/office/drawing/2014/main" id="{9096A2EF-B61B-47CB-A324-BC36955E26A7}"/>
              </a:ext>
            </a:extLst>
          </p:cNvPr>
          <p:cNvPicPr>
            <a:picLocks noChangeAspect="1"/>
          </p:cNvPicPr>
          <p:nvPr/>
        </p:nvPicPr>
        <p:blipFill>
          <a:blip r:embed="rId3"/>
          <a:stretch>
            <a:fillRect/>
          </a:stretch>
        </p:blipFill>
        <p:spPr>
          <a:xfrm>
            <a:off x="7017699" y="4137991"/>
            <a:ext cx="4610743" cy="2486372"/>
          </a:xfrm>
          <a:prstGeom prst="rect">
            <a:avLst/>
          </a:prstGeom>
        </p:spPr>
      </p:pic>
    </p:spTree>
    <p:extLst>
      <p:ext uri="{BB962C8B-B14F-4D97-AF65-F5344CB8AC3E}">
        <p14:creationId xmlns:p14="http://schemas.microsoft.com/office/powerpoint/2010/main" val="359327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38200" y="186612"/>
            <a:ext cx="10515600" cy="1325563"/>
          </a:xfrm>
        </p:spPr>
        <p:txBody>
          <a:bodyPr/>
          <a:lstStyle/>
          <a:p>
            <a:pPr algn="ctr"/>
            <a:r>
              <a:rPr lang="es-MX" dirty="0"/>
              <a:t>Predicción de Enlaces</a:t>
            </a:r>
            <a:endParaRPr lang="es-CO" dirty="0"/>
          </a:p>
        </p:txBody>
      </p:sp>
      <p:sp>
        <p:nvSpPr>
          <p:cNvPr id="3" name="Marcador de contenido 2">
            <a:extLst>
              <a:ext uri="{FF2B5EF4-FFF2-40B4-BE49-F238E27FC236}">
                <a16:creationId xmlns:a16="http://schemas.microsoft.com/office/drawing/2014/main" id="{C27E2F94-CA95-4AF8-BD2F-5AEFD6F12F79}"/>
              </a:ext>
            </a:extLst>
          </p:cNvPr>
          <p:cNvSpPr>
            <a:spLocks noGrp="1"/>
          </p:cNvSpPr>
          <p:nvPr>
            <p:ph idx="1"/>
          </p:nvPr>
        </p:nvSpPr>
        <p:spPr>
          <a:xfrm>
            <a:off x="129540" y="1665372"/>
            <a:ext cx="4842510" cy="3828726"/>
          </a:xfrm>
        </p:spPr>
        <p:txBody>
          <a:bodyPr>
            <a:noAutofit/>
          </a:bodyPr>
          <a:lstStyle/>
          <a:p>
            <a:r>
              <a:rPr lang="es-MX" sz="3200" dirty="0"/>
              <a:t>Un ejemplo de predicción de enlaces es en la comprensión de escenas en imágenes.</a:t>
            </a:r>
          </a:p>
          <a:p>
            <a:endParaRPr lang="es-MX" sz="3200" dirty="0"/>
          </a:p>
          <a:p>
            <a:r>
              <a:rPr lang="es-MX" sz="3200" dirty="0"/>
              <a:t> Más allá de identificar objetos en una imagen, se pueden usar modelos de aprendizaje profundo para predecir la relación entre ellos.</a:t>
            </a:r>
            <a:endParaRPr lang="es-CO" sz="3200" dirty="0"/>
          </a:p>
        </p:txBody>
      </p:sp>
      <p:pic>
        <p:nvPicPr>
          <p:cNvPr id="4" name="Imagen 3">
            <a:extLst>
              <a:ext uri="{FF2B5EF4-FFF2-40B4-BE49-F238E27FC236}">
                <a16:creationId xmlns:a16="http://schemas.microsoft.com/office/drawing/2014/main" id="{3C28C9CA-C878-4FF8-AD2E-A25787863DFD}"/>
              </a:ext>
            </a:extLst>
          </p:cNvPr>
          <p:cNvPicPr>
            <a:picLocks noChangeAspect="1"/>
          </p:cNvPicPr>
          <p:nvPr/>
        </p:nvPicPr>
        <p:blipFill>
          <a:blip r:embed="rId2"/>
          <a:stretch>
            <a:fillRect/>
          </a:stretch>
        </p:blipFill>
        <p:spPr>
          <a:xfrm>
            <a:off x="5203503" y="1665372"/>
            <a:ext cx="6858957" cy="4772691"/>
          </a:xfrm>
          <a:prstGeom prst="rect">
            <a:avLst/>
          </a:prstGeom>
        </p:spPr>
      </p:pic>
    </p:spTree>
    <p:extLst>
      <p:ext uri="{BB962C8B-B14F-4D97-AF65-F5344CB8AC3E}">
        <p14:creationId xmlns:p14="http://schemas.microsoft.com/office/powerpoint/2010/main" val="4271330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23910" y="140892"/>
            <a:ext cx="10515600" cy="1325563"/>
          </a:xfrm>
        </p:spPr>
        <p:txBody>
          <a:bodyPr/>
          <a:lstStyle/>
          <a:p>
            <a:pPr algn="ctr"/>
            <a:r>
              <a:rPr lang="es-MX" dirty="0"/>
              <a:t>Predicción de Grafos</a:t>
            </a:r>
            <a:endParaRPr lang="es-CO" dirty="0"/>
          </a:p>
        </p:txBody>
      </p:sp>
      <p:sp>
        <p:nvSpPr>
          <p:cNvPr id="3" name="Marcador de contenido 2">
            <a:extLst>
              <a:ext uri="{FF2B5EF4-FFF2-40B4-BE49-F238E27FC236}">
                <a16:creationId xmlns:a16="http://schemas.microsoft.com/office/drawing/2014/main" id="{C27E2F94-CA95-4AF8-BD2F-5AEFD6F12F79}"/>
              </a:ext>
            </a:extLst>
          </p:cNvPr>
          <p:cNvSpPr>
            <a:spLocks noGrp="1"/>
          </p:cNvSpPr>
          <p:nvPr>
            <p:ph idx="1"/>
          </p:nvPr>
        </p:nvSpPr>
        <p:spPr>
          <a:xfrm>
            <a:off x="129540" y="1162452"/>
            <a:ext cx="5661660" cy="5226918"/>
          </a:xfrm>
        </p:spPr>
        <p:txBody>
          <a:bodyPr>
            <a:noAutofit/>
          </a:bodyPr>
          <a:lstStyle/>
          <a:p>
            <a:r>
              <a:rPr lang="es-MX" sz="3600" dirty="0"/>
              <a:t>En una tarea a nivel de grafo, nuestro objetivo es predecir la propiedad de un grafo completo.</a:t>
            </a:r>
          </a:p>
          <a:p>
            <a:r>
              <a:rPr lang="es-MX" sz="3600" dirty="0"/>
              <a:t> Por ejemplo, para una molécula representada como un grafo, podríamos querer predecir a qué huele la molécula o si se unirá a un receptor implicado en una enfermedad.</a:t>
            </a:r>
            <a:endParaRPr lang="es-CO" sz="3600" dirty="0"/>
          </a:p>
        </p:txBody>
      </p:sp>
      <p:pic>
        <p:nvPicPr>
          <p:cNvPr id="6" name="Imagen 5">
            <a:extLst>
              <a:ext uri="{FF2B5EF4-FFF2-40B4-BE49-F238E27FC236}">
                <a16:creationId xmlns:a16="http://schemas.microsoft.com/office/drawing/2014/main" id="{7028AE96-0BCD-44C5-BE0F-6031A3CABFF9}"/>
              </a:ext>
            </a:extLst>
          </p:cNvPr>
          <p:cNvPicPr>
            <a:picLocks noChangeAspect="1"/>
          </p:cNvPicPr>
          <p:nvPr/>
        </p:nvPicPr>
        <p:blipFill>
          <a:blip r:embed="rId2"/>
          <a:stretch>
            <a:fillRect/>
          </a:stretch>
        </p:blipFill>
        <p:spPr>
          <a:xfrm>
            <a:off x="6096000" y="3775911"/>
            <a:ext cx="4591691" cy="2467319"/>
          </a:xfrm>
          <a:prstGeom prst="rect">
            <a:avLst/>
          </a:prstGeom>
        </p:spPr>
      </p:pic>
      <p:pic>
        <p:nvPicPr>
          <p:cNvPr id="7" name="Imagen 6">
            <a:extLst>
              <a:ext uri="{FF2B5EF4-FFF2-40B4-BE49-F238E27FC236}">
                <a16:creationId xmlns:a16="http://schemas.microsoft.com/office/drawing/2014/main" id="{A92D6366-AC3C-44D0-9E6F-C1034861A0A9}"/>
              </a:ext>
            </a:extLst>
          </p:cNvPr>
          <p:cNvPicPr>
            <a:picLocks noChangeAspect="1"/>
          </p:cNvPicPr>
          <p:nvPr/>
        </p:nvPicPr>
        <p:blipFill>
          <a:blip r:embed="rId3"/>
          <a:stretch>
            <a:fillRect/>
          </a:stretch>
        </p:blipFill>
        <p:spPr>
          <a:xfrm>
            <a:off x="6081710" y="1162452"/>
            <a:ext cx="4620270" cy="2486372"/>
          </a:xfrm>
          <a:prstGeom prst="rect">
            <a:avLst/>
          </a:prstGeom>
        </p:spPr>
      </p:pic>
    </p:spTree>
    <p:extLst>
      <p:ext uri="{BB962C8B-B14F-4D97-AF65-F5344CB8AC3E}">
        <p14:creationId xmlns:p14="http://schemas.microsoft.com/office/powerpoint/2010/main" val="366700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593617"/>
            <a:ext cx="10515600" cy="515218"/>
          </a:xfrm>
        </p:spPr>
        <p:txBody>
          <a:bodyPr>
            <a:noAutofit/>
          </a:bodyPr>
          <a:lstStyle/>
          <a:p>
            <a:pPr algn="ctr"/>
            <a:r>
              <a:rPr lang="es-MX" sz="9600" dirty="0"/>
              <a:t>Otros Ejemplos</a:t>
            </a:r>
            <a:br>
              <a:rPr lang="es-MX" sz="9600" dirty="0"/>
            </a:br>
            <a:endParaRPr lang="es-CO" sz="9600" dirty="0"/>
          </a:p>
        </p:txBody>
      </p:sp>
      <p:pic>
        <p:nvPicPr>
          <p:cNvPr id="3" name="Imagen 2">
            <a:extLst>
              <a:ext uri="{FF2B5EF4-FFF2-40B4-BE49-F238E27FC236}">
                <a16:creationId xmlns:a16="http://schemas.microsoft.com/office/drawing/2014/main" id="{B29ECA7F-0F3A-4F26-99B3-D7D75803694E}"/>
              </a:ext>
            </a:extLst>
          </p:cNvPr>
          <p:cNvPicPr>
            <a:picLocks noChangeAspect="1"/>
          </p:cNvPicPr>
          <p:nvPr/>
        </p:nvPicPr>
        <p:blipFill>
          <a:blip r:embed="rId2"/>
          <a:stretch>
            <a:fillRect/>
          </a:stretch>
        </p:blipFill>
        <p:spPr>
          <a:xfrm>
            <a:off x="1116852" y="2108835"/>
            <a:ext cx="9571970" cy="4231195"/>
          </a:xfrm>
          <a:prstGeom prst="rect">
            <a:avLst/>
          </a:prstGeom>
        </p:spPr>
      </p:pic>
    </p:spTree>
    <p:extLst>
      <p:ext uri="{BB962C8B-B14F-4D97-AF65-F5344CB8AC3E}">
        <p14:creationId xmlns:p14="http://schemas.microsoft.com/office/powerpoint/2010/main" val="6795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382162"/>
            <a:ext cx="10515600" cy="3869776"/>
          </a:xfrm>
        </p:spPr>
        <p:txBody>
          <a:bodyPr>
            <a:noAutofit/>
          </a:bodyPr>
          <a:lstStyle/>
          <a:p>
            <a:pPr algn="ctr"/>
            <a:r>
              <a:rPr lang="es-MX" sz="9600" dirty="0"/>
              <a:t>Paradigmas GML</a:t>
            </a:r>
            <a:br>
              <a:rPr lang="es-MX" sz="9600" dirty="0"/>
            </a:br>
            <a:endParaRPr lang="es-CO" sz="9600" dirty="0"/>
          </a:p>
        </p:txBody>
      </p:sp>
    </p:spTree>
    <p:extLst>
      <p:ext uri="{BB962C8B-B14F-4D97-AF65-F5344CB8AC3E}">
        <p14:creationId xmlns:p14="http://schemas.microsoft.com/office/powerpoint/2010/main" val="396882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0DD4AB-0FA7-4DAA-B831-3F63907C19C8}"/>
              </a:ext>
            </a:extLst>
          </p:cNvPr>
          <p:cNvSpPr>
            <a:spLocks noGrp="1"/>
          </p:cNvSpPr>
          <p:nvPr>
            <p:ph type="title"/>
          </p:nvPr>
        </p:nvSpPr>
        <p:spPr>
          <a:xfrm>
            <a:off x="128954" y="1084982"/>
            <a:ext cx="12063046" cy="1325563"/>
          </a:xfrm>
        </p:spPr>
        <p:txBody>
          <a:bodyPr>
            <a:noAutofit/>
          </a:bodyPr>
          <a:lstStyle/>
          <a:p>
            <a:r>
              <a:rPr lang="es-CO" sz="8000" dirty="0"/>
              <a:t>Ciencia de Redes y Ciencia de Datos</a:t>
            </a:r>
          </a:p>
        </p:txBody>
      </p:sp>
      <p:sp>
        <p:nvSpPr>
          <p:cNvPr id="3" name="AutoShape 2" descr="A simple and clear illustration showing the contrast between Data Science and Network Science. On one side, depict Data Science with symbols like charts, graphs, data points, and algorithms, emphasizing concepts like data analysis, machine learning, and statistics. On the other side, represent Network Science with a network of interconnected nodes and edges, highlighting concepts like graph theory, social networks, and connectivity. The two sides should be visually distinct but connected by an overlapping section in the middle, illustrating their intersection and differences. The style should be clean, modern, and easy to understand.">
            <a:extLst>
              <a:ext uri="{FF2B5EF4-FFF2-40B4-BE49-F238E27FC236}">
                <a16:creationId xmlns:a16="http://schemas.microsoft.com/office/drawing/2014/main" id="{772E195E-EE9D-4FD8-B1B1-6BB8B619F0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a:extLst>
              <a:ext uri="{FF2B5EF4-FFF2-40B4-BE49-F238E27FC236}">
                <a16:creationId xmlns:a16="http://schemas.microsoft.com/office/drawing/2014/main" id="{BFAD7237-4F5F-4746-B403-965D93B97490}"/>
              </a:ext>
            </a:extLst>
          </p:cNvPr>
          <p:cNvPicPr>
            <a:picLocks noChangeAspect="1"/>
          </p:cNvPicPr>
          <p:nvPr/>
        </p:nvPicPr>
        <p:blipFill>
          <a:blip r:embed="rId2"/>
          <a:stretch>
            <a:fillRect/>
          </a:stretch>
        </p:blipFill>
        <p:spPr>
          <a:xfrm>
            <a:off x="6248400" y="2261088"/>
            <a:ext cx="4065270" cy="4065270"/>
          </a:xfrm>
          <a:prstGeom prst="rect">
            <a:avLst/>
          </a:prstGeom>
        </p:spPr>
      </p:pic>
    </p:spTree>
    <p:extLst>
      <p:ext uri="{BB962C8B-B14F-4D97-AF65-F5344CB8AC3E}">
        <p14:creationId xmlns:p14="http://schemas.microsoft.com/office/powerpoint/2010/main" val="3315388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0F0A2-2106-47F8-A7F6-CF8D3CA78D59}"/>
              </a:ext>
            </a:extLst>
          </p:cNvPr>
          <p:cNvSpPr>
            <a:spLocks noGrp="1"/>
          </p:cNvSpPr>
          <p:nvPr>
            <p:ph type="title"/>
          </p:nvPr>
        </p:nvSpPr>
        <p:spPr>
          <a:xfrm>
            <a:off x="1014046" y="2425516"/>
            <a:ext cx="10515600" cy="1325563"/>
          </a:xfrm>
        </p:spPr>
        <p:txBody>
          <a:bodyPr>
            <a:noAutofit/>
          </a:bodyPr>
          <a:lstStyle/>
          <a:p>
            <a:r>
              <a:rPr lang="es-MX" sz="9600" dirty="0"/>
              <a:t>1  Algoritmos Clásicos de Grafos</a:t>
            </a:r>
            <a:endParaRPr lang="es-CO" sz="9600" dirty="0"/>
          </a:p>
        </p:txBody>
      </p:sp>
    </p:spTree>
    <p:extLst>
      <p:ext uri="{BB962C8B-B14F-4D97-AF65-F5344CB8AC3E}">
        <p14:creationId xmlns:p14="http://schemas.microsoft.com/office/powerpoint/2010/main" val="265198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38200" y="186612"/>
            <a:ext cx="10515600" cy="1325563"/>
          </a:xfrm>
        </p:spPr>
        <p:txBody>
          <a:bodyPr/>
          <a:lstStyle/>
          <a:p>
            <a:pPr algn="ctr"/>
            <a:r>
              <a:rPr lang="es-MX" dirty="0"/>
              <a:t>Algoritmos Clásicos</a:t>
            </a:r>
            <a:endParaRPr lang="es-CO" dirty="0"/>
          </a:p>
        </p:txBody>
      </p:sp>
      <p:sp>
        <p:nvSpPr>
          <p:cNvPr id="3" name="Marcador de contenido 2">
            <a:extLst>
              <a:ext uri="{FF2B5EF4-FFF2-40B4-BE49-F238E27FC236}">
                <a16:creationId xmlns:a16="http://schemas.microsoft.com/office/drawing/2014/main" id="{C27E2F94-CA95-4AF8-BD2F-5AEFD6F12F79}"/>
              </a:ext>
            </a:extLst>
          </p:cNvPr>
          <p:cNvSpPr>
            <a:spLocks noGrp="1"/>
          </p:cNvSpPr>
          <p:nvPr>
            <p:ph idx="1"/>
          </p:nvPr>
        </p:nvSpPr>
        <p:spPr>
          <a:xfrm>
            <a:off x="436468" y="1393804"/>
            <a:ext cx="5882270" cy="3828726"/>
          </a:xfrm>
        </p:spPr>
        <p:txBody>
          <a:bodyPr>
            <a:noAutofit/>
          </a:bodyPr>
          <a:lstStyle/>
          <a:p>
            <a:r>
              <a:rPr lang="es-MX" sz="3200" dirty="0"/>
              <a:t>Los resultados de algoritmos clásicos pueden usarse como “</a:t>
            </a:r>
            <a:r>
              <a:rPr lang="es-MX" sz="3200" dirty="0" err="1"/>
              <a:t>features</a:t>
            </a:r>
            <a:r>
              <a:rPr lang="es-MX" sz="3200" dirty="0"/>
              <a:t>” para modelos convencionales.</a:t>
            </a:r>
          </a:p>
          <a:p>
            <a:r>
              <a:rPr lang="es-MX" sz="3200" dirty="0"/>
              <a:t>Luego </a:t>
            </a:r>
            <a:r>
              <a:rPr lang="es-MX" sz="3200" dirty="0" err="1"/>
              <a:t>alicar</a:t>
            </a:r>
            <a:r>
              <a:rPr lang="es-MX" sz="3200" dirty="0"/>
              <a:t> regresiones lineales y logísticas, bosques aleatorios o redes neuronales, para realizar tareas de aprendizaje</a:t>
            </a:r>
            <a:endParaRPr lang="es-CO" sz="3200" dirty="0"/>
          </a:p>
        </p:txBody>
      </p:sp>
      <p:pic>
        <p:nvPicPr>
          <p:cNvPr id="5" name="Picture 12" descr="Game of Thrones: Network Analysis">
            <a:extLst>
              <a:ext uri="{FF2B5EF4-FFF2-40B4-BE49-F238E27FC236}">
                <a16:creationId xmlns:a16="http://schemas.microsoft.com/office/drawing/2014/main" id="{72D7A50A-6D02-426B-9809-1DF6E3053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822" y="1293044"/>
            <a:ext cx="4783474" cy="404445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48931DC-137C-48D9-95CF-846D5BC00C62}"/>
              </a:ext>
            </a:extLst>
          </p:cNvPr>
          <p:cNvPicPr>
            <a:picLocks noChangeAspect="1"/>
          </p:cNvPicPr>
          <p:nvPr/>
        </p:nvPicPr>
        <p:blipFill>
          <a:blip r:embed="rId3"/>
          <a:stretch>
            <a:fillRect/>
          </a:stretch>
        </p:blipFill>
        <p:spPr>
          <a:xfrm>
            <a:off x="647483" y="5304978"/>
            <a:ext cx="6497339" cy="1553022"/>
          </a:xfrm>
          <a:prstGeom prst="rect">
            <a:avLst/>
          </a:prstGeom>
        </p:spPr>
      </p:pic>
    </p:spTree>
    <p:extLst>
      <p:ext uri="{BB962C8B-B14F-4D97-AF65-F5344CB8AC3E}">
        <p14:creationId xmlns:p14="http://schemas.microsoft.com/office/powerpoint/2010/main" val="302017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38200" y="186612"/>
            <a:ext cx="10515600" cy="1325563"/>
          </a:xfrm>
        </p:spPr>
        <p:txBody>
          <a:bodyPr/>
          <a:lstStyle/>
          <a:p>
            <a:pPr algn="ctr"/>
            <a:r>
              <a:rPr lang="es-MX" dirty="0" err="1"/>
              <a:t>Classic</a:t>
            </a:r>
            <a:r>
              <a:rPr lang="es-MX" dirty="0"/>
              <a:t> </a:t>
            </a:r>
            <a:r>
              <a:rPr lang="es-MX" dirty="0" err="1"/>
              <a:t>Graph</a:t>
            </a:r>
            <a:r>
              <a:rPr lang="es-MX" dirty="0"/>
              <a:t> </a:t>
            </a:r>
            <a:r>
              <a:rPr lang="es-MX" dirty="0" err="1"/>
              <a:t>Algorithms</a:t>
            </a:r>
            <a:endParaRPr lang="es-CO" dirty="0"/>
          </a:p>
        </p:txBody>
      </p:sp>
      <p:sp>
        <p:nvSpPr>
          <p:cNvPr id="3" name="Marcador de contenido 2">
            <a:extLst>
              <a:ext uri="{FF2B5EF4-FFF2-40B4-BE49-F238E27FC236}">
                <a16:creationId xmlns:a16="http://schemas.microsoft.com/office/drawing/2014/main" id="{C27E2F94-CA95-4AF8-BD2F-5AEFD6F12F79}"/>
              </a:ext>
            </a:extLst>
          </p:cNvPr>
          <p:cNvSpPr>
            <a:spLocks noGrp="1"/>
          </p:cNvSpPr>
          <p:nvPr>
            <p:ph idx="1"/>
          </p:nvPr>
        </p:nvSpPr>
        <p:spPr>
          <a:xfrm>
            <a:off x="0" y="1329294"/>
            <a:ext cx="4846320" cy="5342094"/>
          </a:xfrm>
        </p:spPr>
        <p:txBody>
          <a:bodyPr>
            <a:normAutofit/>
          </a:bodyPr>
          <a:lstStyle/>
          <a:p>
            <a:r>
              <a:rPr lang="es-MX" dirty="0"/>
              <a:t>Los algoritmos tienden a ser simples, fáciles de entender y relativamente interpretables y explicables. </a:t>
            </a:r>
          </a:p>
          <a:p>
            <a:r>
              <a:rPr lang="es-MX" dirty="0"/>
              <a:t>Sin embargo, pueden requerir más trabajo manual y conocimientos especializados  que otros enfoques de GML. </a:t>
            </a:r>
          </a:p>
          <a:p>
            <a:r>
              <a:rPr lang="es-MX" dirty="0"/>
              <a:t>Son una primera opción en la experimentación y desarrollo para ayudar a entender qué funciona mejor en tu red</a:t>
            </a:r>
            <a:endParaRPr lang="es-CO" dirty="0"/>
          </a:p>
        </p:txBody>
      </p:sp>
      <p:pic>
        <p:nvPicPr>
          <p:cNvPr id="11268" name="Picture 4" descr="ML Graph Feature Extraction. One of the quickest and easiest ways to… | by  Harry Powell | Medium">
            <a:extLst>
              <a:ext uri="{FF2B5EF4-FFF2-40B4-BE49-F238E27FC236}">
                <a16:creationId xmlns:a16="http://schemas.microsoft.com/office/drawing/2014/main" id="{012F5FEB-DF6E-4095-B24C-CF1FCCFA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050" y="1870512"/>
            <a:ext cx="7078685" cy="366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8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0F0A2-2106-47F8-A7F6-CF8D3CA78D59}"/>
              </a:ext>
            </a:extLst>
          </p:cNvPr>
          <p:cNvSpPr>
            <a:spLocks noGrp="1"/>
          </p:cNvSpPr>
          <p:nvPr>
            <p:ph type="title"/>
          </p:nvPr>
        </p:nvSpPr>
        <p:spPr>
          <a:xfrm>
            <a:off x="1014046" y="2425516"/>
            <a:ext cx="10515600" cy="1325563"/>
          </a:xfrm>
        </p:spPr>
        <p:txBody>
          <a:bodyPr>
            <a:noAutofit/>
          </a:bodyPr>
          <a:lstStyle/>
          <a:p>
            <a:r>
              <a:rPr lang="es-MX" sz="9600" dirty="0"/>
              <a:t>2  </a:t>
            </a:r>
            <a:r>
              <a:rPr lang="es-MX" sz="9600" dirty="0" err="1"/>
              <a:t>Embeddings</a:t>
            </a:r>
            <a:endParaRPr lang="es-CO" sz="9600" dirty="0"/>
          </a:p>
        </p:txBody>
      </p:sp>
    </p:spTree>
    <p:extLst>
      <p:ext uri="{BB962C8B-B14F-4D97-AF65-F5344CB8AC3E}">
        <p14:creationId xmlns:p14="http://schemas.microsoft.com/office/powerpoint/2010/main" val="4140278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6FCE6-9E85-4CF6-A9B0-E9098F9C01EA}"/>
              </a:ext>
            </a:extLst>
          </p:cNvPr>
          <p:cNvSpPr>
            <a:spLocks noGrp="1"/>
          </p:cNvSpPr>
          <p:nvPr>
            <p:ph type="title"/>
          </p:nvPr>
        </p:nvSpPr>
        <p:spPr>
          <a:xfrm>
            <a:off x="685800" y="-83391"/>
            <a:ext cx="10515600" cy="1325563"/>
          </a:xfrm>
        </p:spPr>
        <p:txBody>
          <a:bodyPr/>
          <a:lstStyle/>
          <a:p>
            <a:pPr algn="ctr"/>
            <a:r>
              <a:rPr lang="es-CO" dirty="0" err="1"/>
              <a:t>Embeddings</a:t>
            </a:r>
            <a:endParaRPr lang="es-CO" dirty="0"/>
          </a:p>
        </p:txBody>
      </p:sp>
      <p:sp>
        <p:nvSpPr>
          <p:cNvPr id="6" name="AutoShape 4" descr="Ejemplo de embedding como compresión:">
            <a:extLst>
              <a:ext uri="{FF2B5EF4-FFF2-40B4-BE49-F238E27FC236}">
                <a16:creationId xmlns:a16="http://schemas.microsoft.com/office/drawing/2014/main" id="{B856B292-4A67-4A3F-AEF7-2F8A21017D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Rectángulo 6">
            <a:extLst>
              <a:ext uri="{FF2B5EF4-FFF2-40B4-BE49-F238E27FC236}">
                <a16:creationId xmlns:a16="http://schemas.microsoft.com/office/drawing/2014/main" id="{7A82DCF3-A6CC-40D3-8918-4FCE95146FE0}"/>
              </a:ext>
            </a:extLst>
          </p:cNvPr>
          <p:cNvSpPr/>
          <p:nvPr/>
        </p:nvSpPr>
        <p:spPr>
          <a:xfrm>
            <a:off x="69470" y="1242172"/>
            <a:ext cx="6865327" cy="5016758"/>
          </a:xfrm>
          <a:prstGeom prst="rect">
            <a:avLst/>
          </a:prstGeom>
        </p:spPr>
        <p:txBody>
          <a:bodyPr wrap="square">
            <a:spAutoFit/>
          </a:bodyPr>
          <a:lstStyle/>
          <a:p>
            <a:r>
              <a:rPr lang="es-MX" sz="3200" dirty="0"/>
              <a:t>El </a:t>
            </a:r>
            <a:r>
              <a:rPr lang="es-MX" sz="3200" dirty="0" err="1"/>
              <a:t>embedding</a:t>
            </a:r>
            <a:r>
              <a:rPr lang="es-MX" sz="3200" dirty="0"/>
              <a:t> de grafos implica generar vectores de características numéricas o binarias para representar nodos, relaciones, caminos o grafos completos.</a:t>
            </a:r>
          </a:p>
          <a:p>
            <a:endParaRPr lang="es-MX" sz="3200" dirty="0"/>
          </a:p>
          <a:p>
            <a:r>
              <a:rPr lang="es-MX" sz="3200" dirty="0"/>
              <a:t>La idea básica es generar un vector para cada nodo de manera que la similitud entre los vectores (por ejemplo, el producto punto) se aproxime a la similitud entre los nodos en el grafo.</a:t>
            </a:r>
          </a:p>
        </p:txBody>
      </p:sp>
      <p:pic>
        <p:nvPicPr>
          <p:cNvPr id="8" name="Imagen 7">
            <a:extLst>
              <a:ext uri="{FF2B5EF4-FFF2-40B4-BE49-F238E27FC236}">
                <a16:creationId xmlns:a16="http://schemas.microsoft.com/office/drawing/2014/main" id="{8AA29BEF-C9DE-4A16-B3AC-728B41015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828" y="1769152"/>
            <a:ext cx="5047653" cy="3624495"/>
          </a:xfrm>
          <a:prstGeom prst="rect">
            <a:avLst/>
          </a:prstGeom>
        </p:spPr>
      </p:pic>
    </p:spTree>
    <p:extLst>
      <p:ext uri="{BB962C8B-B14F-4D97-AF65-F5344CB8AC3E}">
        <p14:creationId xmlns:p14="http://schemas.microsoft.com/office/powerpoint/2010/main" val="162860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6FCE6-9E85-4CF6-A9B0-E9098F9C01EA}"/>
              </a:ext>
            </a:extLst>
          </p:cNvPr>
          <p:cNvSpPr>
            <a:spLocks noGrp="1"/>
          </p:cNvSpPr>
          <p:nvPr>
            <p:ph type="title"/>
          </p:nvPr>
        </p:nvSpPr>
        <p:spPr>
          <a:xfrm>
            <a:off x="575310" y="182012"/>
            <a:ext cx="10515600" cy="1325563"/>
          </a:xfrm>
        </p:spPr>
        <p:txBody>
          <a:bodyPr/>
          <a:lstStyle/>
          <a:p>
            <a:pPr algn="ctr"/>
            <a:r>
              <a:rPr lang="es-CO" dirty="0" err="1"/>
              <a:t>Embeddings</a:t>
            </a:r>
            <a:endParaRPr lang="es-CO" dirty="0"/>
          </a:p>
        </p:txBody>
      </p:sp>
      <p:sp>
        <p:nvSpPr>
          <p:cNvPr id="6" name="AutoShape 4" descr="Ejemplo de embedding como compresión:">
            <a:extLst>
              <a:ext uri="{FF2B5EF4-FFF2-40B4-BE49-F238E27FC236}">
                <a16:creationId xmlns:a16="http://schemas.microsoft.com/office/drawing/2014/main" id="{B856B292-4A67-4A3F-AEF7-2F8A21017D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1" name="CuadroTexto 10">
            <a:extLst>
              <a:ext uri="{FF2B5EF4-FFF2-40B4-BE49-F238E27FC236}">
                <a16:creationId xmlns:a16="http://schemas.microsoft.com/office/drawing/2014/main" id="{A254F845-0A95-448F-B846-30A4160CEC4A}"/>
              </a:ext>
            </a:extLst>
          </p:cNvPr>
          <p:cNvSpPr txBox="1"/>
          <p:nvPr/>
        </p:nvSpPr>
        <p:spPr>
          <a:xfrm>
            <a:off x="80303" y="1595021"/>
            <a:ext cx="6168097" cy="5262979"/>
          </a:xfrm>
          <a:prstGeom prst="rect">
            <a:avLst/>
          </a:prstGeom>
          <a:noFill/>
        </p:spPr>
        <p:txBody>
          <a:bodyPr wrap="square" rtlCol="0">
            <a:spAutoFit/>
          </a:bodyPr>
          <a:lstStyle/>
          <a:p>
            <a:r>
              <a:rPr lang="en-US" dirty="0"/>
              <a:t> </a:t>
            </a:r>
            <a:r>
              <a:rPr lang="es-MX" sz="2800" dirty="0"/>
              <a:t>Las técnicas de </a:t>
            </a:r>
            <a:r>
              <a:rPr lang="es-MX" sz="2800" dirty="0" err="1"/>
              <a:t>embedding</a:t>
            </a:r>
            <a:r>
              <a:rPr lang="es-MX" sz="2800" dirty="0"/>
              <a:t> se basan en:</a:t>
            </a:r>
          </a:p>
          <a:p>
            <a:endParaRPr lang="es-MX" sz="2800" dirty="0"/>
          </a:p>
          <a:p>
            <a:pPr marL="457200" indent="-457200">
              <a:buFont typeface="Arial" panose="020B0604020202020204" pitchFamily="34" charset="0"/>
              <a:buChar char="•"/>
            </a:pPr>
            <a:r>
              <a:rPr lang="es-MX" sz="2800" dirty="0"/>
              <a:t>Factorización de matrices</a:t>
            </a:r>
          </a:p>
          <a:p>
            <a:pPr marL="457200" indent="-457200">
              <a:buFont typeface="Arial" panose="020B0604020202020204" pitchFamily="34" charset="0"/>
              <a:buChar char="•"/>
            </a:pPr>
            <a:r>
              <a:rPr lang="es-MX" sz="2800" dirty="0"/>
              <a:t>Descomposición de matrices</a:t>
            </a:r>
          </a:p>
          <a:p>
            <a:pPr marL="457200" indent="-457200">
              <a:buFont typeface="Arial" panose="020B0604020202020204" pitchFamily="34" charset="0"/>
              <a:buChar char="•"/>
            </a:pPr>
            <a:r>
              <a:rPr lang="es-MX" sz="2800" dirty="0"/>
              <a:t>Proyecciones aleatorias</a:t>
            </a:r>
          </a:p>
          <a:p>
            <a:pPr marL="457200" indent="-457200">
              <a:buFont typeface="Arial" panose="020B0604020202020204" pitchFamily="34" charset="0"/>
              <a:buChar char="•"/>
            </a:pPr>
            <a:r>
              <a:rPr lang="es-MX" sz="2800" dirty="0"/>
              <a:t>Caminatas aleatorias</a:t>
            </a:r>
          </a:p>
          <a:p>
            <a:endParaRPr lang="es-MX" sz="2800" dirty="0"/>
          </a:p>
          <a:p>
            <a:r>
              <a:rPr lang="es-MX" sz="2800" dirty="0"/>
              <a:t>Algunos ejemplos incluyen:</a:t>
            </a:r>
          </a:p>
          <a:p>
            <a:endParaRPr lang="es-MX" sz="2800" dirty="0"/>
          </a:p>
          <a:p>
            <a:pPr marL="457200" indent="-457200">
              <a:buFont typeface="Arial" panose="020B0604020202020204" pitchFamily="34" charset="0"/>
              <a:buChar char="•"/>
            </a:pPr>
            <a:r>
              <a:rPr lang="es-MX" sz="2800" dirty="0">
                <a:solidFill>
                  <a:schemeClr val="accent1">
                    <a:lumMod val="75000"/>
                  </a:schemeClr>
                </a:solidFill>
              </a:rPr>
              <a:t>Node2vec</a:t>
            </a:r>
            <a:r>
              <a:rPr lang="es-MX" sz="2800" dirty="0"/>
              <a:t> (basado en caminatas aleatorias)</a:t>
            </a:r>
          </a:p>
          <a:p>
            <a:pPr marL="457200" indent="-457200">
              <a:buFont typeface="Arial" panose="020B0604020202020204" pitchFamily="34" charset="0"/>
              <a:buChar char="•"/>
            </a:pPr>
            <a:r>
              <a:rPr lang="es-MX" sz="2800" dirty="0" err="1">
                <a:solidFill>
                  <a:schemeClr val="accent1">
                    <a:lumMod val="75000"/>
                  </a:schemeClr>
                </a:solidFill>
              </a:rPr>
              <a:t>FastRP</a:t>
            </a:r>
            <a:r>
              <a:rPr lang="es-MX" sz="2800" dirty="0"/>
              <a:t> (Descomposición de Matrices)</a:t>
            </a:r>
          </a:p>
        </p:txBody>
      </p:sp>
      <p:pic>
        <p:nvPicPr>
          <p:cNvPr id="3" name="Imagen 2">
            <a:extLst>
              <a:ext uri="{FF2B5EF4-FFF2-40B4-BE49-F238E27FC236}">
                <a16:creationId xmlns:a16="http://schemas.microsoft.com/office/drawing/2014/main" id="{1A95519E-6D01-40D6-BD9C-8F6073EF7878}"/>
              </a:ext>
            </a:extLst>
          </p:cNvPr>
          <p:cNvPicPr>
            <a:picLocks noChangeAspect="1"/>
          </p:cNvPicPr>
          <p:nvPr/>
        </p:nvPicPr>
        <p:blipFill>
          <a:blip r:embed="rId2"/>
          <a:stretch>
            <a:fillRect/>
          </a:stretch>
        </p:blipFill>
        <p:spPr>
          <a:xfrm>
            <a:off x="6764215" y="1507575"/>
            <a:ext cx="4754880" cy="4754880"/>
          </a:xfrm>
          <a:prstGeom prst="rect">
            <a:avLst/>
          </a:prstGeom>
        </p:spPr>
      </p:pic>
    </p:spTree>
    <p:extLst>
      <p:ext uri="{BB962C8B-B14F-4D97-AF65-F5344CB8AC3E}">
        <p14:creationId xmlns:p14="http://schemas.microsoft.com/office/powerpoint/2010/main" val="2145398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ABB8E-3C19-4315-B31F-ADC281CB1FC6}"/>
              </a:ext>
            </a:extLst>
          </p:cNvPr>
          <p:cNvSpPr>
            <a:spLocks noGrp="1"/>
          </p:cNvSpPr>
          <p:nvPr>
            <p:ph type="title"/>
          </p:nvPr>
        </p:nvSpPr>
        <p:spPr>
          <a:xfrm>
            <a:off x="838200" y="186612"/>
            <a:ext cx="10515600" cy="1325563"/>
          </a:xfrm>
        </p:spPr>
        <p:txBody>
          <a:bodyPr/>
          <a:lstStyle/>
          <a:p>
            <a:pPr algn="ctr"/>
            <a:r>
              <a:rPr lang="es-MX" dirty="0" err="1"/>
              <a:t>Graph</a:t>
            </a:r>
            <a:r>
              <a:rPr lang="es-MX" dirty="0"/>
              <a:t> Neural Networks (GNN)</a:t>
            </a:r>
            <a:endParaRPr lang="es-CO" dirty="0"/>
          </a:p>
        </p:txBody>
      </p:sp>
      <p:pic>
        <p:nvPicPr>
          <p:cNvPr id="12290" name="Picture 2" descr="https://miro.medium.com/v2/resize:fit:714/1*MSPtnUGUv9PM82JgPMT6sg.png">
            <a:extLst>
              <a:ext uri="{FF2B5EF4-FFF2-40B4-BE49-F238E27FC236}">
                <a16:creationId xmlns:a16="http://schemas.microsoft.com/office/drawing/2014/main" id="{16A71EBF-5456-46AA-BDC4-826BE66F0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85" y="3492109"/>
            <a:ext cx="6137031" cy="324042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4D74A88-8AF6-4764-A8F3-2CBA10943008}"/>
              </a:ext>
            </a:extLst>
          </p:cNvPr>
          <p:cNvSpPr txBox="1"/>
          <p:nvPr/>
        </p:nvSpPr>
        <p:spPr>
          <a:xfrm>
            <a:off x="208377" y="1073021"/>
            <a:ext cx="5207683" cy="5016758"/>
          </a:xfrm>
          <a:prstGeom prst="rect">
            <a:avLst/>
          </a:prstGeom>
          <a:noFill/>
        </p:spPr>
        <p:txBody>
          <a:bodyPr wrap="square" rtlCol="0">
            <a:spAutoFit/>
          </a:bodyPr>
          <a:lstStyle/>
          <a:p>
            <a:pPr marL="571500" indent="-571500">
              <a:buFont typeface="Arial" panose="020B0604020202020204" pitchFamily="34" charset="0"/>
              <a:buChar char="•"/>
            </a:pPr>
            <a:r>
              <a:rPr lang="en-US" sz="3200" dirty="0"/>
              <a:t>A GNN is a neural network model that takes  graph data as input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transforms it into intermediate embeddings</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and feeds the embeddings to a final layer aligned to a prediction task</a:t>
            </a:r>
            <a:endParaRPr lang="es-CO" sz="3200" dirty="0"/>
          </a:p>
        </p:txBody>
      </p:sp>
      <p:sp>
        <p:nvSpPr>
          <p:cNvPr id="4" name="AutoShape 2" descr="An illustration of Graph Neural Networks (GNNs) showing different layers, with clearly defined input and output nodes. The image features a soft, organic style with interconnected nodes and edges representing a graph. The layers are distinct, each with its own set of nodes, showing how information flows from the input layer through the hidden layers to the output layer. The input and output nodes are clearly labeled, and the connections between nodes across layers are emphasized with soft curves and natural colors. The background is a gentle gradient, focusing on the clarity of the GNN structure. Key concepts like 'Input Layer,' 'Hidden Layers,' and 'Output Layer' are subtly labeled for understanding.">
            <a:extLst>
              <a:ext uri="{FF2B5EF4-FFF2-40B4-BE49-F238E27FC236}">
                <a16:creationId xmlns:a16="http://schemas.microsoft.com/office/drawing/2014/main" id="{9B086DC6-B954-485F-B439-D2F21B038E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a:extLst>
              <a:ext uri="{FF2B5EF4-FFF2-40B4-BE49-F238E27FC236}">
                <a16:creationId xmlns:a16="http://schemas.microsoft.com/office/drawing/2014/main" id="{903AC0CB-86B2-46AD-A406-2E967F1BB40B}"/>
              </a:ext>
            </a:extLst>
          </p:cNvPr>
          <p:cNvPicPr>
            <a:picLocks noChangeAspect="1"/>
          </p:cNvPicPr>
          <p:nvPr/>
        </p:nvPicPr>
        <p:blipFill>
          <a:blip r:embed="rId3"/>
          <a:stretch>
            <a:fillRect/>
          </a:stretch>
        </p:blipFill>
        <p:spPr>
          <a:xfrm>
            <a:off x="9734787" y="1055602"/>
            <a:ext cx="2248836" cy="2248836"/>
          </a:xfrm>
          <a:prstGeom prst="rect">
            <a:avLst/>
          </a:prstGeom>
        </p:spPr>
      </p:pic>
    </p:spTree>
    <p:extLst>
      <p:ext uri="{BB962C8B-B14F-4D97-AF65-F5344CB8AC3E}">
        <p14:creationId xmlns:p14="http://schemas.microsoft.com/office/powerpoint/2010/main" val="319740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382162"/>
            <a:ext cx="10515600" cy="3869776"/>
          </a:xfrm>
        </p:spPr>
        <p:txBody>
          <a:bodyPr>
            <a:noAutofit/>
          </a:bodyPr>
          <a:lstStyle/>
          <a:p>
            <a:pPr algn="ctr"/>
            <a:r>
              <a:rPr lang="es-MX" sz="9600" dirty="0" err="1"/>
              <a:t>Graph</a:t>
            </a:r>
            <a:r>
              <a:rPr lang="es-MX" sz="9600" dirty="0"/>
              <a:t> Machine </a:t>
            </a:r>
            <a:r>
              <a:rPr lang="es-MX" sz="9600" dirty="0" err="1"/>
              <a:t>learning</a:t>
            </a:r>
            <a:r>
              <a:rPr lang="es-MX" sz="9600" dirty="0"/>
              <a:t> y LLMS</a:t>
            </a:r>
            <a:endParaRPr lang="es-CO" sz="9600" dirty="0"/>
          </a:p>
        </p:txBody>
      </p:sp>
    </p:spTree>
    <p:extLst>
      <p:ext uri="{BB962C8B-B14F-4D97-AF65-F5344CB8AC3E}">
        <p14:creationId xmlns:p14="http://schemas.microsoft.com/office/powerpoint/2010/main" val="4217506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08A1A-6DC8-4225-80AA-5E66DF3D44DA}"/>
              </a:ext>
            </a:extLst>
          </p:cNvPr>
          <p:cNvSpPr>
            <a:spLocks noGrp="1"/>
          </p:cNvSpPr>
          <p:nvPr>
            <p:ph type="title"/>
          </p:nvPr>
        </p:nvSpPr>
        <p:spPr>
          <a:xfrm>
            <a:off x="1236785" y="479485"/>
            <a:ext cx="10515600" cy="1325563"/>
          </a:xfrm>
        </p:spPr>
        <p:txBody>
          <a:bodyPr/>
          <a:lstStyle/>
          <a:p>
            <a:pPr algn="ctr"/>
            <a:r>
              <a:rPr lang="es-MX" dirty="0"/>
              <a:t>Modelos Multimodales</a:t>
            </a:r>
            <a:endParaRPr lang="es-CO" dirty="0"/>
          </a:p>
        </p:txBody>
      </p:sp>
      <p:sp>
        <p:nvSpPr>
          <p:cNvPr id="3" name="Marcador de contenido 2">
            <a:extLst>
              <a:ext uri="{FF2B5EF4-FFF2-40B4-BE49-F238E27FC236}">
                <a16:creationId xmlns:a16="http://schemas.microsoft.com/office/drawing/2014/main" id="{767AB20E-77DF-48DE-A33D-3BBC896A177D}"/>
              </a:ext>
            </a:extLst>
          </p:cNvPr>
          <p:cNvSpPr>
            <a:spLocks noGrp="1"/>
          </p:cNvSpPr>
          <p:nvPr>
            <p:ph idx="1"/>
          </p:nvPr>
        </p:nvSpPr>
        <p:spPr>
          <a:xfrm>
            <a:off x="0" y="1805048"/>
            <a:ext cx="5322277" cy="4970890"/>
          </a:xfrm>
        </p:spPr>
        <p:txBody>
          <a:bodyPr>
            <a:normAutofit/>
          </a:bodyPr>
          <a:lstStyle/>
          <a:p>
            <a:r>
              <a:rPr lang="es-MX" sz="2400" dirty="0"/>
              <a:t>Se están desarrollando modelos que combinan GML y </a:t>
            </a:r>
            <a:r>
              <a:rPr lang="es-MX" sz="2400" dirty="0" err="1"/>
              <a:t>LLMs</a:t>
            </a:r>
            <a:r>
              <a:rPr lang="es-MX" sz="2400" dirty="0"/>
              <a:t> para tareas que requieren tanto el procesamiento de texto como la comprensión de estructuras de grafo, como en la integración de conocimiento factual en </a:t>
            </a:r>
            <a:r>
              <a:rPr lang="es-MX" sz="2400" dirty="0" err="1"/>
              <a:t>LLMs</a:t>
            </a:r>
            <a:r>
              <a:rPr lang="es-MX" sz="2400" dirty="0"/>
              <a:t> a través de grafos de conocimiento.</a:t>
            </a:r>
          </a:p>
          <a:p>
            <a:r>
              <a:rPr lang="es-MX" sz="2400" dirty="0" err="1"/>
              <a:t>Explicabilidad</a:t>
            </a:r>
            <a:r>
              <a:rPr lang="es-MX" sz="2400" dirty="0"/>
              <a:t>: GML se puede utilizar para mejorar la </a:t>
            </a:r>
            <a:r>
              <a:rPr lang="es-MX" sz="2400" dirty="0" err="1"/>
              <a:t>explicabilidad</a:t>
            </a:r>
            <a:r>
              <a:rPr lang="es-MX" sz="2400" dirty="0"/>
              <a:t> de </a:t>
            </a:r>
            <a:r>
              <a:rPr lang="es-MX" sz="2400" dirty="0" err="1"/>
              <a:t>LLMs</a:t>
            </a:r>
            <a:r>
              <a:rPr lang="es-MX" sz="2400" dirty="0"/>
              <a:t>, trazando conexiones más claras entre conceptos y entidades, lo que facilita la interpretación de las respuestas generadas por los modelos de lenguaje</a:t>
            </a:r>
            <a:endParaRPr lang="es-CO" sz="2400" dirty="0"/>
          </a:p>
        </p:txBody>
      </p:sp>
      <p:sp>
        <p:nvSpPr>
          <p:cNvPr id="4" name="AutoShape 2" descr="A simple and non-metallic illustration showing the relationship between Graph Machine Learning (GML) and Large Language Models (LLMs). The image should feature two basic spheres: one for GML represented by a simple graph with nodes and edges, and another for LLMs represented by basic text. The spheres should be connected with simple arrows to illustrate their interaction. The central node where they meet should blend blue and green colors, without any metallic effects or complex structures. The design should be clear, minimalistic, and easy to understand, with a focus on simplicity and clarity.">
            <a:extLst>
              <a:ext uri="{FF2B5EF4-FFF2-40B4-BE49-F238E27FC236}">
                <a16:creationId xmlns:a16="http://schemas.microsoft.com/office/drawing/2014/main" id="{C993AEDE-B4EA-410E-84B8-D794A0C086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a:extLst>
              <a:ext uri="{FF2B5EF4-FFF2-40B4-BE49-F238E27FC236}">
                <a16:creationId xmlns:a16="http://schemas.microsoft.com/office/drawing/2014/main" id="{832245D7-0C06-4FB5-8B38-3C3DEAB8412D}"/>
              </a:ext>
            </a:extLst>
          </p:cNvPr>
          <p:cNvPicPr>
            <a:picLocks noChangeAspect="1"/>
          </p:cNvPicPr>
          <p:nvPr/>
        </p:nvPicPr>
        <p:blipFill>
          <a:blip r:embed="rId2"/>
          <a:stretch>
            <a:fillRect/>
          </a:stretch>
        </p:blipFill>
        <p:spPr>
          <a:xfrm>
            <a:off x="6559062" y="1805048"/>
            <a:ext cx="4859215" cy="4859215"/>
          </a:xfrm>
          <a:prstGeom prst="rect">
            <a:avLst/>
          </a:prstGeom>
        </p:spPr>
      </p:pic>
    </p:spTree>
    <p:extLst>
      <p:ext uri="{BB962C8B-B14F-4D97-AF65-F5344CB8AC3E}">
        <p14:creationId xmlns:p14="http://schemas.microsoft.com/office/powerpoint/2010/main" val="1222977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EBCC2-BB1A-4DB7-AF4A-86E2F85B4BAE}"/>
              </a:ext>
            </a:extLst>
          </p:cNvPr>
          <p:cNvSpPr>
            <a:spLocks noGrp="1"/>
          </p:cNvSpPr>
          <p:nvPr>
            <p:ph type="title"/>
          </p:nvPr>
        </p:nvSpPr>
        <p:spPr/>
        <p:txBody>
          <a:bodyPr>
            <a:noAutofit/>
          </a:bodyPr>
          <a:lstStyle/>
          <a:p>
            <a:pPr algn="ctr"/>
            <a:r>
              <a:rPr lang="es-MX" sz="9600" dirty="0"/>
              <a:t>Aplicaciones </a:t>
            </a:r>
            <a:r>
              <a:rPr lang="es-MX" sz="9600" dirty="0" err="1"/>
              <a:t>Graph</a:t>
            </a:r>
            <a:r>
              <a:rPr lang="es-MX" sz="9600" dirty="0"/>
              <a:t> Machine </a:t>
            </a:r>
            <a:r>
              <a:rPr lang="es-MX" sz="9600" dirty="0" err="1"/>
              <a:t>Learning</a:t>
            </a:r>
            <a:endParaRPr lang="es-CO" sz="9600" dirty="0"/>
          </a:p>
        </p:txBody>
      </p:sp>
    </p:spTree>
    <p:extLst>
      <p:ext uri="{BB962C8B-B14F-4D97-AF65-F5344CB8AC3E}">
        <p14:creationId xmlns:p14="http://schemas.microsoft.com/office/powerpoint/2010/main" val="413209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8917A-9D13-40A4-B819-A985E16E76D9}"/>
              </a:ext>
            </a:extLst>
          </p:cNvPr>
          <p:cNvSpPr>
            <a:spLocks noGrp="1"/>
          </p:cNvSpPr>
          <p:nvPr>
            <p:ph type="title"/>
          </p:nvPr>
        </p:nvSpPr>
        <p:spPr>
          <a:xfrm>
            <a:off x="723900" y="172403"/>
            <a:ext cx="10515600" cy="458068"/>
          </a:xfrm>
        </p:spPr>
        <p:txBody>
          <a:bodyPr>
            <a:normAutofit fontScale="90000"/>
          </a:bodyPr>
          <a:lstStyle/>
          <a:p>
            <a:pPr algn="ctr"/>
            <a:r>
              <a:rPr lang="es-MX" b="1" dirty="0"/>
              <a:t>Introducción	</a:t>
            </a:r>
            <a:endParaRPr lang="es-CO" dirty="0"/>
          </a:p>
        </p:txBody>
      </p:sp>
      <p:sp>
        <p:nvSpPr>
          <p:cNvPr id="3" name="Marcador de contenido 2">
            <a:extLst>
              <a:ext uri="{FF2B5EF4-FFF2-40B4-BE49-F238E27FC236}">
                <a16:creationId xmlns:a16="http://schemas.microsoft.com/office/drawing/2014/main" id="{1AB24EBF-ECAE-4337-8890-56CC66753E34}"/>
              </a:ext>
            </a:extLst>
          </p:cNvPr>
          <p:cNvSpPr>
            <a:spLocks noGrp="1"/>
          </p:cNvSpPr>
          <p:nvPr>
            <p:ph idx="1"/>
          </p:nvPr>
        </p:nvSpPr>
        <p:spPr>
          <a:xfrm>
            <a:off x="994410" y="2019934"/>
            <a:ext cx="4122420" cy="4351338"/>
          </a:xfrm>
        </p:spPr>
        <p:txBody>
          <a:bodyPr/>
          <a:lstStyle/>
          <a:p>
            <a:pPr marL="0" indent="0" algn="just">
              <a:buNone/>
            </a:pPr>
            <a:r>
              <a:rPr lang="es-MX" dirty="0"/>
              <a:t>Los métodos de Deep </a:t>
            </a:r>
            <a:r>
              <a:rPr lang="es-MX" dirty="0" err="1"/>
              <a:t>Learning</a:t>
            </a:r>
            <a:r>
              <a:rPr lang="es-MX" dirty="0"/>
              <a:t> tradicionales están diseñados para operar con entradas “</a:t>
            </a:r>
            <a:r>
              <a:rPr lang="es-MX" dirty="0" err="1">
                <a:solidFill>
                  <a:schemeClr val="accent1">
                    <a:lumMod val="75000"/>
                  </a:schemeClr>
                </a:solidFill>
              </a:rPr>
              <a:t>euclideanas</a:t>
            </a:r>
            <a:r>
              <a:rPr lang="es-MX" dirty="0"/>
              <a:t>“:</a:t>
            </a:r>
          </a:p>
          <a:p>
            <a:pPr marL="0" indent="0" algn="just">
              <a:buNone/>
            </a:pPr>
            <a:endParaRPr lang="es-MX" dirty="0"/>
          </a:p>
          <a:p>
            <a:pPr marL="0" indent="0" algn="just">
              <a:buNone/>
            </a:pPr>
            <a:r>
              <a:rPr lang="es-MX" dirty="0"/>
              <a:t>(imágenes, texto, videos).</a:t>
            </a:r>
          </a:p>
          <a:p>
            <a:pPr marL="0" indent="0" algn="just">
              <a:buNone/>
            </a:pPr>
            <a:endParaRPr lang="es-MX" dirty="0"/>
          </a:p>
          <a:p>
            <a:pPr marL="0" indent="0" algn="just">
              <a:buNone/>
            </a:pPr>
            <a:r>
              <a:rPr lang="es-MX" dirty="0"/>
              <a:t>Vectores y Tensores</a:t>
            </a:r>
            <a:endParaRPr lang="es-CO" dirty="0"/>
          </a:p>
        </p:txBody>
      </p:sp>
      <p:pic>
        <p:nvPicPr>
          <p:cNvPr id="3074" name="Picture 2" descr="What are Tensors?. What are tensors? | by Jayesh Jain | Medium">
            <a:extLst>
              <a:ext uri="{FF2B5EF4-FFF2-40B4-BE49-F238E27FC236}">
                <a16:creationId xmlns:a16="http://schemas.microsoft.com/office/drawing/2014/main" id="{AE1AF7BC-7914-4847-A91F-F2071C88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212" y="1277595"/>
            <a:ext cx="6367096" cy="509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746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E07A7-5F31-4C97-B649-BAEAA83594D2}"/>
              </a:ext>
            </a:extLst>
          </p:cNvPr>
          <p:cNvSpPr>
            <a:spLocks noGrp="1"/>
          </p:cNvSpPr>
          <p:nvPr>
            <p:ph type="title"/>
          </p:nvPr>
        </p:nvSpPr>
        <p:spPr>
          <a:xfrm>
            <a:off x="655320" y="379968"/>
            <a:ext cx="10515600" cy="444818"/>
          </a:xfrm>
        </p:spPr>
        <p:txBody>
          <a:bodyPr>
            <a:normAutofit fontScale="90000"/>
          </a:bodyPr>
          <a:lstStyle/>
          <a:p>
            <a:pPr algn="ctr"/>
            <a:r>
              <a:rPr lang="es-CO" b="1" dirty="0" err="1"/>
              <a:t>UberEats</a:t>
            </a:r>
            <a:endParaRPr lang="es-CO" b="1" dirty="0"/>
          </a:p>
        </p:txBody>
      </p:sp>
      <p:sp>
        <p:nvSpPr>
          <p:cNvPr id="3" name="Marcador de contenido 2">
            <a:extLst>
              <a:ext uri="{FF2B5EF4-FFF2-40B4-BE49-F238E27FC236}">
                <a16:creationId xmlns:a16="http://schemas.microsoft.com/office/drawing/2014/main" id="{1BF43C5B-579A-4683-8ADA-F7EE6C153D43}"/>
              </a:ext>
            </a:extLst>
          </p:cNvPr>
          <p:cNvSpPr>
            <a:spLocks noGrp="1"/>
          </p:cNvSpPr>
          <p:nvPr>
            <p:ph idx="1"/>
          </p:nvPr>
        </p:nvSpPr>
        <p:spPr>
          <a:xfrm>
            <a:off x="506729" y="1299845"/>
            <a:ext cx="10044039" cy="2426335"/>
          </a:xfrm>
        </p:spPr>
        <p:txBody>
          <a:bodyPr/>
          <a:lstStyle/>
          <a:p>
            <a:r>
              <a:rPr lang="es-CO" dirty="0" err="1"/>
              <a:t>Food</a:t>
            </a:r>
            <a:r>
              <a:rPr lang="es-CO" dirty="0"/>
              <a:t> </a:t>
            </a:r>
            <a:r>
              <a:rPr lang="es-CO" dirty="0" err="1"/>
              <a:t>Most</a:t>
            </a:r>
            <a:r>
              <a:rPr lang="es-CO" dirty="0"/>
              <a:t> </a:t>
            </a:r>
            <a:r>
              <a:rPr lang="es-CO" dirty="0" err="1"/>
              <a:t>likely</a:t>
            </a:r>
            <a:r>
              <a:rPr lang="es-CO" dirty="0"/>
              <a:t> </a:t>
            </a:r>
            <a:r>
              <a:rPr lang="es-CO" dirty="0" err="1"/>
              <a:t>to</a:t>
            </a:r>
            <a:r>
              <a:rPr lang="es-CO" dirty="0"/>
              <a:t> appeal </a:t>
            </a:r>
            <a:r>
              <a:rPr lang="es-CO" dirty="0" err="1"/>
              <a:t>to</a:t>
            </a:r>
            <a:r>
              <a:rPr lang="es-CO" dirty="0"/>
              <a:t> a individual </a:t>
            </a:r>
            <a:r>
              <a:rPr lang="es-CO" dirty="0" err="1"/>
              <a:t>user</a:t>
            </a:r>
            <a:endParaRPr lang="es-CO" dirty="0"/>
          </a:p>
          <a:p>
            <a:r>
              <a:rPr lang="es-CO" dirty="0"/>
              <a:t>Performance </a:t>
            </a:r>
            <a:r>
              <a:rPr lang="es-CO" dirty="0" err="1"/>
              <a:t>Boost</a:t>
            </a:r>
            <a:r>
              <a:rPr lang="es-CO" dirty="0"/>
              <a:t> </a:t>
            </a:r>
            <a:r>
              <a:rPr lang="es-CO" dirty="0" err="1"/>
              <a:t>over</a:t>
            </a:r>
            <a:r>
              <a:rPr lang="es-CO" dirty="0"/>
              <a:t> 20% </a:t>
            </a:r>
            <a:r>
              <a:rPr lang="es-CO" dirty="0" err="1"/>
              <a:t>with</a:t>
            </a:r>
            <a:r>
              <a:rPr lang="es-CO" dirty="0"/>
              <a:t> </a:t>
            </a:r>
            <a:r>
              <a:rPr lang="es-CO" dirty="0" err="1"/>
              <a:t>respect</a:t>
            </a:r>
            <a:r>
              <a:rPr lang="es-CO" dirty="0"/>
              <a:t> </a:t>
            </a:r>
            <a:r>
              <a:rPr lang="es-CO" dirty="0" err="1"/>
              <a:t>to</a:t>
            </a:r>
            <a:r>
              <a:rPr lang="es-CO" dirty="0"/>
              <a:t> </a:t>
            </a:r>
            <a:r>
              <a:rPr lang="es-CO" dirty="0" err="1"/>
              <a:t>previous</a:t>
            </a:r>
            <a:r>
              <a:rPr lang="es-CO" dirty="0"/>
              <a:t> </a:t>
            </a:r>
            <a:r>
              <a:rPr lang="es-CO" dirty="0" err="1"/>
              <a:t>model</a:t>
            </a:r>
            <a:endParaRPr lang="es-CO" dirty="0"/>
          </a:p>
          <a:p>
            <a:r>
              <a:rPr lang="es-CO" dirty="0">
                <a:hlinkClick r:id="rId2"/>
              </a:rPr>
              <a:t>Enlace Artículo (2019):</a:t>
            </a:r>
            <a:endParaRPr lang="es-CO" dirty="0"/>
          </a:p>
        </p:txBody>
      </p:sp>
      <p:pic>
        <p:nvPicPr>
          <p:cNvPr id="3074" name="Picture 2" descr="Featured image for Food Discovery with Uber Eats: Using Graph Learning to Power Recommendations">
            <a:extLst>
              <a:ext uri="{FF2B5EF4-FFF2-40B4-BE49-F238E27FC236}">
                <a16:creationId xmlns:a16="http://schemas.microsoft.com/office/drawing/2014/main" id="{2E2D0DBD-1462-4004-8544-D42A40483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509" y="2887421"/>
            <a:ext cx="7771814" cy="333186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6B9AD92-C8D7-4D41-A0BB-402004EECA05}"/>
              </a:ext>
            </a:extLst>
          </p:cNvPr>
          <p:cNvPicPr>
            <a:picLocks noChangeAspect="1"/>
          </p:cNvPicPr>
          <p:nvPr/>
        </p:nvPicPr>
        <p:blipFill>
          <a:blip r:embed="rId4"/>
          <a:stretch>
            <a:fillRect/>
          </a:stretch>
        </p:blipFill>
        <p:spPr>
          <a:xfrm>
            <a:off x="791611" y="2902346"/>
            <a:ext cx="4255195" cy="3662366"/>
          </a:xfrm>
          <a:prstGeom prst="rect">
            <a:avLst/>
          </a:prstGeom>
        </p:spPr>
      </p:pic>
    </p:spTree>
    <p:extLst>
      <p:ext uri="{BB962C8B-B14F-4D97-AF65-F5344CB8AC3E}">
        <p14:creationId xmlns:p14="http://schemas.microsoft.com/office/powerpoint/2010/main" val="266881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DFA95A-C32E-4A74-A829-8E951D53F855}"/>
              </a:ext>
            </a:extLst>
          </p:cNvPr>
          <p:cNvSpPr>
            <a:spLocks noGrp="1"/>
          </p:cNvSpPr>
          <p:nvPr>
            <p:ph idx="1"/>
          </p:nvPr>
        </p:nvSpPr>
        <p:spPr>
          <a:xfrm>
            <a:off x="838200" y="1825625"/>
            <a:ext cx="5468815" cy="4351338"/>
          </a:xfrm>
        </p:spPr>
        <p:txBody>
          <a:bodyPr>
            <a:normAutofit lnSpcReduction="10000"/>
          </a:bodyPr>
          <a:lstStyle/>
          <a:p>
            <a:r>
              <a:rPr lang="en-US" u="sng" dirty="0">
                <a:hlinkClick r:id="rId2"/>
              </a:rPr>
              <a:t>Researchers at DeepMind</a:t>
            </a:r>
            <a:r>
              <a:rPr lang="en-US" dirty="0"/>
              <a:t> have partnered with the Google Maps team to improve the accuracy of real time ETAs by up to 50% in places like Berlin, Jakarta, São Paulo, Sydney, Tokyo, and Washington D.C. by using advanced machine learning techniques including Graph Neural Networks, as the graphic below shows.</a:t>
            </a:r>
          </a:p>
          <a:p>
            <a:r>
              <a:rPr lang="en-US" dirty="0">
                <a:hlinkClick r:id="rId3"/>
              </a:rPr>
              <a:t>Link article</a:t>
            </a:r>
            <a:endParaRPr lang="es-CO" dirty="0"/>
          </a:p>
        </p:txBody>
      </p:sp>
      <p:sp>
        <p:nvSpPr>
          <p:cNvPr id="7" name="Título 6">
            <a:extLst>
              <a:ext uri="{FF2B5EF4-FFF2-40B4-BE49-F238E27FC236}">
                <a16:creationId xmlns:a16="http://schemas.microsoft.com/office/drawing/2014/main" id="{FEBC8B72-694D-40E1-A4E3-3529AA9A5EC0}"/>
              </a:ext>
            </a:extLst>
          </p:cNvPr>
          <p:cNvSpPr>
            <a:spLocks noGrp="1"/>
          </p:cNvSpPr>
          <p:nvPr>
            <p:ph type="title"/>
          </p:nvPr>
        </p:nvSpPr>
        <p:spPr>
          <a:xfrm>
            <a:off x="1181100" y="124862"/>
            <a:ext cx="10515600" cy="1325563"/>
          </a:xfrm>
        </p:spPr>
        <p:txBody>
          <a:bodyPr/>
          <a:lstStyle/>
          <a:p>
            <a:r>
              <a:rPr lang="es-CO" dirty="0"/>
              <a:t>Google and </a:t>
            </a:r>
            <a:r>
              <a:rPr lang="es-CO" dirty="0" err="1"/>
              <a:t>Deepmind</a:t>
            </a:r>
            <a:r>
              <a:rPr lang="es-CO" dirty="0"/>
              <a:t> (Google </a:t>
            </a:r>
            <a:r>
              <a:rPr lang="es-CO" dirty="0" err="1"/>
              <a:t>maps</a:t>
            </a:r>
            <a:r>
              <a:rPr lang="es-CO" dirty="0"/>
              <a:t>)</a:t>
            </a:r>
          </a:p>
        </p:txBody>
      </p:sp>
      <p:pic>
        <p:nvPicPr>
          <p:cNvPr id="8" name="Imagen 7">
            <a:extLst>
              <a:ext uri="{FF2B5EF4-FFF2-40B4-BE49-F238E27FC236}">
                <a16:creationId xmlns:a16="http://schemas.microsoft.com/office/drawing/2014/main" id="{2B3D7CA0-1B70-4D64-8A04-013268954C45}"/>
              </a:ext>
            </a:extLst>
          </p:cNvPr>
          <p:cNvPicPr>
            <a:picLocks noChangeAspect="1"/>
          </p:cNvPicPr>
          <p:nvPr/>
        </p:nvPicPr>
        <p:blipFill>
          <a:blip r:embed="rId4"/>
          <a:stretch>
            <a:fillRect/>
          </a:stretch>
        </p:blipFill>
        <p:spPr>
          <a:xfrm>
            <a:off x="6096000" y="2164392"/>
            <a:ext cx="5884985" cy="3673803"/>
          </a:xfrm>
          <a:prstGeom prst="rect">
            <a:avLst/>
          </a:prstGeom>
        </p:spPr>
      </p:pic>
    </p:spTree>
    <p:extLst>
      <p:ext uri="{BB962C8B-B14F-4D97-AF65-F5344CB8AC3E}">
        <p14:creationId xmlns:p14="http://schemas.microsoft.com/office/powerpoint/2010/main" val="96934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DBD9B-0966-4998-9120-A6CE63797A5D}"/>
              </a:ext>
            </a:extLst>
          </p:cNvPr>
          <p:cNvSpPr>
            <a:spLocks noGrp="1"/>
          </p:cNvSpPr>
          <p:nvPr>
            <p:ph type="title"/>
          </p:nvPr>
        </p:nvSpPr>
        <p:spPr>
          <a:xfrm>
            <a:off x="941070" y="262255"/>
            <a:ext cx="10515600" cy="812165"/>
          </a:xfrm>
        </p:spPr>
        <p:txBody>
          <a:bodyPr/>
          <a:lstStyle/>
          <a:p>
            <a:pPr algn="ctr"/>
            <a:r>
              <a:rPr lang="es-CO" b="1" dirty="0" err="1"/>
              <a:t>GraphCast</a:t>
            </a:r>
            <a:r>
              <a:rPr lang="es-CO" b="1" dirty="0"/>
              <a:t>: Global </a:t>
            </a:r>
            <a:r>
              <a:rPr lang="es-CO" b="1" dirty="0" err="1"/>
              <a:t>Weather</a:t>
            </a:r>
            <a:r>
              <a:rPr lang="es-CO" b="1" dirty="0"/>
              <a:t> </a:t>
            </a:r>
            <a:r>
              <a:rPr lang="es-CO" b="1" dirty="0" err="1"/>
              <a:t>ForeCasting</a:t>
            </a:r>
            <a:endParaRPr lang="es-CO" b="1" dirty="0"/>
          </a:p>
        </p:txBody>
      </p:sp>
      <p:sp>
        <p:nvSpPr>
          <p:cNvPr id="3" name="Marcador de contenido 2">
            <a:extLst>
              <a:ext uri="{FF2B5EF4-FFF2-40B4-BE49-F238E27FC236}">
                <a16:creationId xmlns:a16="http://schemas.microsoft.com/office/drawing/2014/main" id="{78AE3A38-61D3-4971-B9FC-78F6593E4D21}"/>
              </a:ext>
            </a:extLst>
          </p:cNvPr>
          <p:cNvSpPr>
            <a:spLocks noGrp="1"/>
          </p:cNvSpPr>
          <p:nvPr>
            <p:ph idx="1"/>
          </p:nvPr>
        </p:nvSpPr>
        <p:spPr>
          <a:xfrm>
            <a:off x="838200" y="1825625"/>
            <a:ext cx="3699510" cy="4351338"/>
          </a:xfrm>
        </p:spPr>
        <p:txBody>
          <a:bodyPr/>
          <a:lstStyle/>
          <a:p>
            <a:r>
              <a:rPr lang="en-US" dirty="0" err="1"/>
              <a:t>GraphCast</a:t>
            </a:r>
            <a:r>
              <a:rPr lang="en-US" dirty="0"/>
              <a:t> is a weather forecasting system based on machine learning and Graph Neural Networks (GNNs), which are a particularly useful architecture for processing spatially structured data.</a:t>
            </a:r>
          </a:p>
        </p:txBody>
      </p:sp>
      <p:pic>
        <p:nvPicPr>
          <p:cNvPr id="6" name="Imagen 5">
            <a:extLst>
              <a:ext uri="{FF2B5EF4-FFF2-40B4-BE49-F238E27FC236}">
                <a16:creationId xmlns:a16="http://schemas.microsoft.com/office/drawing/2014/main" id="{2B464CCE-C27C-4B60-9FC1-9EF64F49717B}"/>
              </a:ext>
            </a:extLst>
          </p:cNvPr>
          <p:cNvPicPr>
            <a:picLocks noChangeAspect="1"/>
          </p:cNvPicPr>
          <p:nvPr/>
        </p:nvPicPr>
        <p:blipFill>
          <a:blip r:embed="rId2"/>
          <a:stretch>
            <a:fillRect/>
          </a:stretch>
        </p:blipFill>
        <p:spPr>
          <a:xfrm>
            <a:off x="5554980" y="2377440"/>
            <a:ext cx="5486400" cy="3086100"/>
          </a:xfrm>
          <a:prstGeom prst="rect">
            <a:avLst/>
          </a:prstGeom>
        </p:spPr>
      </p:pic>
    </p:spTree>
    <p:extLst>
      <p:ext uri="{BB962C8B-B14F-4D97-AF65-F5344CB8AC3E}">
        <p14:creationId xmlns:p14="http://schemas.microsoft.com/office/powerpoint/2010/main" val="2929746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6C93E-ABC4-45E5-9B12-4CC8B6679FC2}"/>
              </a:ext>
            </a:extLst>
          </p:cNvPr>
          <p:cNvSpPr>
            <a:spLocks noGrp="1"/>
          </p:cNvSpPr>
          <p:nvPr>
            <p:ph type="title"/>
          </p:nvPr>
        </p:nvSpPr>
        <p:spPr>
          <a:xfrm>
            <a:off x="838200" y="365125"/>
            <a:ext cx="10515600" cy="583565"/>
          </a:xfrm>
        </p:spPr>
        <p:txBody>
          <a:bodyPr>
            <a:normAutofit fontScale="90000"/>
          </a:bodyPr>
          <a:lstStyle/>
          <a:p>
            <a:pPr algn="ctr"/>
            <a:r>
              <a:rPr lang="es-CO" b="1" dirty="0" err="1"/>
              <a:t>GraphCast</a:t>
            </a:r>
            <a:r>
              <a:rPr lang="es-CO" b="1" dirty="0"/>
              <a:t>: Global </a:t>
            </a:r>
            <a:r>
              <a:rPr lang="es-CO" b="1" dirty="0" err="1"/>
              <a:t>Weather</a:t>
            </a:r>
            <a:r>
              <a:rPr lang="es-CO" b="1" dirty="0"/>
              <a:t> </a:t>
            </a:r>
            <a:r>
              <a:rPr lang="es-CO" b="1" dirty="0" err="1"/>
              <a:t>ForeCasting</a:t>
            </a:r>
            <a:endParaRPr lang="es-CO" b="1" dirty="0"/>
          </a:p>
        </p:txBody>
      </p:sp>
      <p:sp>
        <p:nvSpPr>
          <p:cNvPr id="3" name="Marcador de contenido 2">
            <a:extLst>
              <a:ext uri="{FF2B5EF4-FFF2-40B4-BE49-F238E27FC236}">
                <a16:creationId xmlns:a16="http://schemas.microsoft.com/office/drawing/2014/main" id="{D86D7FC2-B11A-45B8-935C-87EBA5366B45}"/>
              </a:ext>
            </a:extLst>
          </p:cNvPr>
          <p:cNvSpPr>
            <a:spLocks noGrp="1"/>
          </p:cNvSpPr>
          <p:nvPr>
            <p:ph idx="1"/>
          </p:nvPr>
        </p:nvSpPr>
        <p:spPr>
          <a:xfrm>
            <a:off x="697230" y="1245394"/>
            <a:ext cx="3935730" cy="4092892"/>
          </a:xfrm>
        </p:spPr>
        <p:txBody>
          <a:bodyPr>
            <a:normAutofit lnSpcReduction="10000"/>
          </a:bodyPr>
          <a:lstStyle/>
          <a:p>
            <a:r>
              <a:rPr lang="en-US" dirty="0"/>
              <a:t>In a comprehensive performance evaluation against the gold-standard deterministic system, HRES, </a:t>
            </a:r>
            <a:r>
              <a:rPr lang="en-US" dirty="0" err="1"/>
              <a:t>GraphCast</a:t>
            </a:r>
            <a:r>
              <a:rPr lang="en-US" dirty="0"/>
              <a:t> provided more accurate predictions on more than 90% of 1380 test variables.</a:t>
            </a:r>
          </a:p>
          <a:p>
            <a:r>
              <a:rPr lang="es-CO" dirty="0">
                <a:hlinkClick r:id="rId3"/>
              </a:rPr>
              <a:t>Link </a:t>
            </a:r>
            <a:r>
              <a:rPr lang="es-CO" dirty="0" err="1">
                <a:hlinkClick r:id="rId3"/>
              </a:rPr>
              <a:t>Article</a:t>
            </a:r>
            <a:endParaRPr lang="es-CO" dirty="0"/>
          </a:p>
          <a:p>
            <a:endParaRPr lang="es-CO" dirty="0">
              <a:hlinkClick r:id="rId3"/>
            </a:endParaRPr>
          </a:p>
          <a:p>
            <a:endParaRPr lang="es-CO" dirty="0">
              <a:hlinkClick r:id="rId3"/>
            </a:endParaRPr>
          </a:p>
          <a:p>
            <a:endParaRPr lang="es-CO" dirty="0"/>
          </a:p>
        </p:txBody>
      </p:sp>
      <p:pic>
        <p:nvPicPr>
          <p:cNvPr id="5" name="Imagen 4">
            <a:extLst>
              <a:ext uri="{FF2B5EF4-FFF2-40B4-BE49-F238E27FC236}">
                <a16:creationId xmlns:a16="http://schemas.microsoft.com/office/drawing/2014/main" id="{3A058194-D5C3-4BEC-9075-277123B2D24D}"/>
              </a:ext>
            </a:extLst>
          </p:cNvPr>
          <p:cNvPicPr>
            <a:picLocks noChangeAspect="1"/>
          </p:cNvPicPr>
          <p:nvPr/>
        </p:nvPicPr>
        <p:blipFill>
          <a:blip r:embed="rId4"/>
          <a:stretch>
            <a:fillRect/>
          </a:stretch>
        </p:blipFill>
        <p:spPr>
          <a:xfrm>
            <a:off x="7559042" y="1051487"/>
            <a:ext cx="4477375" cy="2229161"/>
          </a:xfrm>
          <a:prstGeom prst="rect">
            <a:avLst/>
          </a:prstGeom>
        </p:spPr>
      </p:pic>
      <p:pic>
        <p:nvPicPr>
          <p:cNvPr id="6" name="Elementos multimedia en línea 3" title="Google DeepMind GraphCast’s predictions rolling across 10 days">
            <a:hlinkClick r:id="" action="ppaction://media"/>
            <a:extLst>
              <a:ext uri="{FF2B5EF4-FFF2-40B4-BE49-F238E27FC236}">
                <a16:creationId xmlns:a16="http://schemas.microsoft.com/office/drawing/2014/main" id="{2BF3E605-660C-4134-849D-53BAEC33C196}"/>
              </a:ext>
            </a:extLst>
          </p:cNvPr>
          <p:cNvPicPr>
            <a:picLocks noRot="1" noChangeAspect="1"/>
          </p:cNvPicPr>
          <p:nvPr>
            <a:videoFile r:link="rId1"/>
          </p:nvPr>
        </p:nvPicPr>
        <p:blipFill>
          <a:blip r:embed="rId5"/>
          <a:stretch>
            <a:fillRect/>
          </a:stretch>
        </p:blipFill>
        <p:spPr>
          <a:xfrm>
            <a:off x="7435528" y="3429000"/>
            <a:ext cx="4572000" cy="2571750"/>
          </a:xfrm>
          <a:prstGeom prst="rect">
            <a:avLst/>
          </a:prstGeom>
        </p:spPr>
      </p:pic>
      <p:sp>
        <p:nvSpPr>
          <p:cNvPr id="4" name="CuadroTexto 3">
            <a:extLst>
              <a:ext uri="{FF2B5EF4-FFF2-40B4-BE49-F238E27FC236}">
                <a16:creationId xmlns:a16="http://schemas.microsoft.com/office/drawing/2014/main" id="{5C4D81D9-91EF-4DAF-AED8-38C39DF662B6}"/>
              </a:ext>
            </a:extLst>
          </p:cNvPr>
          <p:cNvSpPr txBox="1"/>
          <p:nvPr/>
        </p:nvSpPr>
        <p:spPr>
          <a:xfrm>
            <a:off x="990232" y="5687437"/>
            <a:ext cx="7285456" cy="923330"/>
          </a:xfrm>
          <a:prstGeom prst="rect">
            <a:avLst/>
          </a:prstGeom>
          <a:noFill/>
        </p:spPr>
        <p:txBody>
          <a:bodyPr wrap="none" rtlCol="0">
            <a:spAutoFit/>
          </a:bodyPr>
          <a:lstStyle/>
          <a:p>
            <a:r>
              <a:rPr lang="en-US" dirty="0"/>
              <a:t>A selection of </a:t>
            </a:r>
            <a:r>
              <a:rPr lang="en-US" dirty="0" err="1"/>
              <a:t>GraphCast’s</a:t>
            </a:r>
            <a:r>
              <a:rPr lang="en-US" dirty="0"/>
              <a:t> predictions rolling across 10 days</a:t>
            </a:r>
          </a:p>
          <a:p>
            <a:r>
              <a:rPr lang="en-US" dirty="0"/>
              <a:t> showing specific humidity at 700 hectopascals (about 3 km above surface), </a:t>
            </a:r>
          </a:p>
          <a:p>
            <a:r>
              <a:rPr lang="en-US" dirty="0"/>
              <a:t>surface temperature, and surface wind speed.</a:t>
            </a:r>
            <a:endParaRPr lang="es-CO" dirty="0"/>
          </a:p>
        </p:txBody>
      </p:sp>
    </p:spTree>
    <p:extLst>
      <p:ext uri="{BB962C8B-B14F-4D97-AF65-F5344CB8AC3E}">
        <p14:creationId xmlns:p14="http://schemas.microsoft.com/office/powerpoint/2010/main" val="87945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558F4-44B3-4254-90D6-8878E4C2C8C5}"/>
              </a:ext>
            </a:extLst>
          </p:cNvPr>
          <p:cNvSpPr>
            <a:spLocks noGrp="1"/>
          </p:cNvSpPr>
          <p:nvPr>
            <p:ph type="title"/>
          </p:nvPr>
        </p:nvSpPr>
        <p:spPr>
          <a:xfrm>
            <a:off x="838200" y="142875"/>
            <a:ext cx="10515600" cy="544512"/>
          </a:xfrm>
        </p:spPr>
        <p:txBody>
          <a:bodyPr>
            <a:normAutofit fontScale="90000"/>
          </a:bodyPr>
          <a:lstStyle/>
          <a:p>
            <a:pPr algn="ctr"/>
            <a:r>
              <a:rPr lang="es-CO" b="1" dirty="0" err="1"/>
              <a:t>Drug</a:t>
            </a:r>
            <a:r>
              <a:rPr lang="es-CO" b="1" dirty="0"/>
              <a:t> Discovery (</a:t>
            </a:r>
            <a:r>
              <a:rPr lang="es-CO" b="1" dirty="0" err="1"/>
              <a:t>Halicin</a:t>
            </a:r>
            <a:r>
              <a:rPr lang="es-CO" b="1" dirty="0"/>
              <a:t>)</a:t>
            </a:r>
          </a:p>
        </p:txBody>
      </p:sp>
      <p:sp>
        <p:nvSpPr>
          <p:cNvPr id="3" name="Marcador de contenido 2">
            <a:extLst>
              <a:ext uri="{FF2B5EF4-FFF2-40B4-BE49-F238E27FC236}">
                <a16:creationId xmlns:a16="http://schemas.microsoft.com/office/drawing/2014/main" id="{2D35CB19-322F-43E9-B953-73C8ED50430E}"/>
              </a:ext>
            </a:extLst>
          </p:cNvPr>
          <p:cNvSpPr>
            <a:spLocks noGrp="1"/>
          </p:cNvSpPr>
          <p:nvPr>
            <p:ph idx="1"/>
          </p:nvPr>
        </p:nvSpPr>
        <p:spPr>
          <a:xfrm>
            <a:off x="678180" y="1597025"/>
            <a:ext cx="4225290" cy="4351338"/>
          </a:xfrm>
        </p:spPr>
        <p:txBody>
          <a:bodyPr>
            <a:normAutofit fontScale="92500" lnSpcReduction="10000"/>
          </a:bodyPr>
          <a:lstStyle/>
          <a:p>
            <a:r>
              <a:rPr lang="en-US" dirty="0"/>
              <a:t>A pioneering machine-learning approach has identified powerful new types of antibiotic from a pool of more than 100 million molecules</a:t>
            </a:r>
          </a:p>
          <a:p>
            <a:r>
              <a:rPr lang="en-US" dirty="0"/>
              <a:t>The researchers say the antibiotic, </a:t>
            </a:r>
            <a:r>
              <a:rPr lang="en-US" dirty="0">
                <a:solidFill>
                  <a:schemeClr val="accent1">
                    <a:lumMod val="75000"/>
                  </a:schemeClr>
                </a:solidFill>
              </a:rPr>
              <a:t>called </a:t>
            </a:r>
            <a:r>
              <a:rPr lang="en-US" dirty="0" err="1">
                <a:solidFill>
                  <a:schemeClr val="accent1">
                    <a:lumMod val="75000"/>
                  </a:schemeClr>
                </a:solidFill>
              </a:rPr>
              <a:t>halicin</a:t>
            </a:r>
            <a:r>
              <a:rPr lang="en-US" dirty="0"/>
              <a:t>, is the first discovered with artificial intelligence (AI)</a:t>
            </a:r>
          </a:p>
          <a:p>
            <a:endParaRPr lang="es-CO" dirty="0">
              <a:hlinkClick r:id="rId3"/>
            </a:endParaRPr>
          </a:p>
          <a:p>
            <a:r>
              <a:rPr lang="es-CO" dirty="0">
                <a:hlinkClick r:id="rId3"/>
              </a:rPr>
              <a:t>Link </a:t>
            </a:r>
            <a:r>
              <a:rPr lang="es-CO" dirty="0" err="1">
                <a:hlinkClick r:id="rId3"/>
              </a:rPr>
              <a:t>Article</a:t>
            </a:r>
            <a:endParaRPr lang="es-CO" dirty="0"/>
          </a:p>
        </p:txBody>
      </p:sp>
      <p:pic>
        <p:nvPicPr>
          <p:cNvPr id="4" name="Imagen 3">
            <a:extLst>
              <a:ext uri="{FF2B5EF4-FFF2-40B4-BE49-F238E27FC236}">
                <a16:creationId xmlns:a16="http://schemas.microsoft.com/office/drawing/2014/main" id="{AADEC518-6C3B-4746-B97D-BFA196F76AE8}"/>
              </a:ext>
            </a:extLst>
          </p:cNvPr>
          <p:cNvPicPr>
            <a:picLocks noChangeAspect="1"/>
          </p:cNvPicPr>
          <p:nvPr/>
        </p:nvPicPr>
        <p:blipFill>
          <a:blip r:embed="rId4"/>
          <a:stretch>
            <a:fillRect/>
          </a:stretch>
        </p:blipFill>
        <p:spPr>
          <a:xfrm>
            <a:off x="5972651" y="867701"/>
            <a:ext cx="5134927" cy="2885467"/>
          </a:xfrm>
          <a:prstGeom prst="rect">
            <a:avLst/>
          </a:prstGeom>
        </p:spPr>
      </p:pic>
      <p:pic>
        <p:nvPicPr>
          <p:cNvPr id="5" name="Elementos multimedia en línea 4" title="Graph Neural Networks - a perspective from the ground up">
            <a:hlinkClick r:id="" action="ppaction://media"/>
            <a:extLst>
              <a:ext uri="{FF2B5EF4-FFF2-40B4-BE49-F238E27FC236}">
                <a16:creationId xmlns:a16="http://schemas.microsoft.com/office/drawing/2014/main" id="{A90C0A7E-0140-42E8-A0C8-BABD5C65B3EF}"/>
              </a:ext>
            </a:extLst>
          </p:cNvPr>
          <p:cNvPicPr>
            <a:picLocks noRot="1" noChangeAspect="1"/>
          </p:cNvPicPr>
          <p:nvPr>
            <a:videoFile r:link="rId1"/>
          </p:nvPr>
        </p:nvPicPr>
        <p:blipFill>
          <a:blip r:embed="rId5"/>
          <a:stretch>
            <a:fillRect/>
          </a:stretch>
        </p:blipFill>
        <p:spPr>
          <a:xfrm>
            <a:off x="6418659" y="4143375"/>
            <a:ext cx="4572000" cy="2571750"/>
          </a:xfrm>
          <a:prstGeom prst="rect">
            <a:avLst/>
          </a:prstGeom>
        </p:spPr>
      </p:pic>
    </p:spTree>
    <p:extLst>
      <p:ext uri="{BB962C8B-B14F-4D97-AF65-F5344CB8AC3E}">
        <p14:creationId xmlns:p14="http://schemas.microsoft.com/office/powerpoint/2010/main" val="2588327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7F2D5-AF99-4F59-AEFB-9AB4E35D60AA}"/>
              </a:ext>
            </a:extLst>
          </p:cNvPr>
          <p:cNvSpPr>
            <a:spLocks noGrp="1"/>
          </p:cNvSpPr>
          <p:nvPr>
            <p:ph type="title"/>
          </p:nvPr>
        </p:nvSpPr>
        <p:spPr>
          <a:xfrm>
            <a:off x="1043940" y="161349"/>
            <a:ext cx="10515600" cy="1325563"/>
          </a:xfrm>
        </p:spPr>
        <p:txBody>
          <a:bodyPr>
            <a:normAutofit/>
          </a:bodyPr>
          <a:lstStyle/>
          <a:p>
            <a:pPr algn="ctr"/>
            <a:r>
              <a:rPr lang="es-MX" dirty="0"/>
              <a:t>Conclusión</a:t>
            </a:r>
            <a:br>
              <a:rPr lang="es-MX" dirty="0"/>
            </a:br>
            <a:r>
              <a:rPr lang="es-MX" dirty="0"/>
              <a:t>El </a:t>
            </a:r>
            <a:r>
              <a:rPr lang="es-MX"/>
              <a:t>Futuro de la </a:t>
            </a:r>
            <a:r>
              <a:rPr lang="es-MX" dirty="0"/>
              <a:t>Ciencia de datos?</a:t>
            </a:r>
            <a:endParaRPr lang="es-CO" dirty="0"/>
          </a:p>
        </p:txBody>
      </p:sp>
      <p:sp>
        <p:nvSpPr>
          <p:cNvPr id="3" name="Marcador de contenido 2">
            <a:extLst>
              <a:ext uri="{FF2B5EF4-FFF2-40B4-BE49-F238E27FC236}">
                <a16:creationId xmlns:a16="http://schemas.microsoft.com/office/drawing/2014/main" id="{B3D2DA62-1C59-4668-AF5C-5BFB82899656}"/>
              </a:ext>
            </a:extLst>
          </p:cNvPr>
          <p:cNvSpPr>
            <a:spLocks noGrp="1"/>
          </p:cNvSpPr>
          <p:nvPr>
            <p:ph idx="1"/>
          </p:nvPr>
        </p:nvSpPr>
        <p:spPr>
          <a:xfrm>
            <a:off x="513618" y="2260129"/>
            <a:ext cx="3499338" cy="715975"/>
          </a:xfrm>
        </p:spPr>
        <p:txBody>
          <a:bodyPr>
            <a:normAutofit fontScale="92500"/>
          </a:bodyPr>
          <a:lstStyle/>
          <a:p>
            <a:pPr marL="0" indent="0">
              <a:buNone/>
            </a:pPr>
            <a:r>
              <a:rPr lang="es-MX" sz="4200" b="1" dirty="0">
                <a:latin typeface="+mj-lt"/>
              </a:rPr>
              <a:t>Network </a:t>
            </a:r>
            <a:r>
              <a:rPr lang="es-MX" sz="4200" b="1" dirty="0" err="1">
                <a:latin typeface="+mj-lt"/>
              </a:rPr>
              <a:t>Science</a:t>
            </a:r>
            <a:endParaRPr lang="es-CO" sz="4200" b="1" dirty="0">
              <a:latin typeface="+mj-lt"/>
            </a:endParaRPr>
          </a:p>
          <a:p>
            <a:endParaRPr lang="es-CO" dirty="0"/>
          </a:p>
        </p:txBody>
      </p:sp>
      <p:sp>
        <p:nvSpPr>
          <p:cNvPr id="12" name="Marcador de contenido 2">
            <a:extLst>
              <a:ext uri="{FF2B5EF4-FFF2-40B4-BE49-F238E27FC236}">
                <a16:creationId xmlns:a16="http://schemas.microsoft.com/office/drawing/2014/main" id="{4199AEF2-7213-430D-9AD4-6E5BDDDA9C3D}"/>
              </a:ext>
            </a:extLst>
          </p:cNvPr>
          <p:cNvSpPr txBox="1">
            <a:spLocks/>
          </p:cNvSpPr>
          <p:nvPr/>
        </p:nvSpPr>
        <p:spPr>
          <a:xfrm>
            <a:off x="6764192" y="2274356"/>
            <a:ext cx="4302368" cy="808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3600" b="1" dirty="0" err="1">
                <a:latin typeface="+mj-lt"/>
              </a:rPr>
              <a:t>Graph</a:t>
            </a:r>
            <a:r>
              <a:rPr lang="es-MX" sz="3600" b="1" dirty="0">
                <a:latin typeface="+mj-lt"/>
              </a:rPr>
              <a:t> Machine </a:t>
            </a:r>
            <a:r>
              <a:rPr lang="es-MX" sz="3600" b="1" dirty="0" err="1">
                <a:latin typeface="+mj-lt"/>
              </a:rPr>
              <a:t>Learning</a:t>
            </a:r>
            <a:endParaRPr lang="es-CO" sz="3600" b="1" dirty="0">
              <a:latin typeface="+mj-lt"/>
            </a:endParaRPr>
          </a:p>
        </p:txBody>
      </p:sp>
      <p:sp>
        <p:nvSpPr>
          <p:cNvPr id="4" name="Signo más 3">
            <a:extLst>
              <a:ext uri="{FF2B5EF4-FFF2-40B4-BE49-F238E27FC236}">
                <a16:creationId xmlns:a16="http://schemas.microsoft.com/office/drawing/2014/main" id="{14C27529-4A28-47DF-859E-3E79B48AADBD}"/>
              </a:ext>
            </a:extLst>
          </p:cNvPr>
          <p:cNvSpPr/>
          <p:nvPr/>
        </p:nvSpPr>
        <p:spPr>
          <a:xfrm>
            <a:off x="5004132" y="2061704"/>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Picture 8" descr="Deep Learning and Graphs">
            <a:extLst>
              <a:ext uri="{FF2B5EF4-FFF2-40B4-BE49-F238E27FC236}">
                <a16:creationId xmlns:a16="http://schemas.microsoft.com/office/drawing/2014/main" id="{E2543D39-D84F-48F1-AE50-85D83BE5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740" y="3802825"/>
            <a:ext cx="4884373" cy="28885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twork Science | The National Academies Press">
            <a:extLst>
              <a:ext uri="{FF2B5EF4-FFF2-40B4-BE49-F238E27FC236}">
                <a16:creationId xmlns:a16="http://schemas.microsoft.com/office/drawing/2014/main" id="{4C26B571-F2E6-41FB-B49A-6935F9340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 y="3097652"/>
            <a:ext cx="2754336" cy="359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76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732B9E-C141-4093-9838-73282078206E}"/>
              </a:ext>
            </a:extLst>
          </p:cNvPr>
          <p:cNvSpPr>
            <a:spLocks noGrp="1"/>
          </p:cNvSpPr>
          <p:nvPr>
            <p:ph type="title"/>
          </p:nvPr>
        </p:nvSpPr>
        <p:spPr>
          <a:xfrm>
            <a:off x="3241040" y="3306485"/>
            <a:ext cx="6471920" cy="1046481"/>
          </a:xfrm>
        </p:spPr>
        <p:txBody>
          <a:bodyPr>
            <a:noAutofit/>
          </a:bodyPr>
          <a:lstStyle/>
          <a:p>
            <a:r>
              <a:rPr lang="es-CO" sz="8000" dirty="0">
                <a:solidFill>
                  <a:srgbClr val="002060"/>
                </a:solidFill>
                <a:latin typeface="+mn-lt"/>
              </a:rPr>
              <a:t>¿Preguntas?</a:t>
            </a:r>
            <a:endParaRPr lang="es-CO" dirty="0">
              <a:solidFill>
                <a:srgbClr val="002060"/>
              </a:solidFill>
              <a:latin typeface="+mn-lt"/>
            </a:endParaRPr>
          </a:p>
        </p:txBody>
      </p:sp>
      <p:sp>
        <p:nvSpPr>
          <p:cNvPr id="7" name="CuadroTexto 6">
            <a:extLst>
              <a:ext uri="{FF2B5EF4-FFF2-40B4-BE49-F238E27FC236}">
                <a16:creationId xmlns:a16="http://schemas.microsoft.com/office/drawing/2014/main" id="{C0260E4F-E82B-818B-01CD-D5865EAF989B}"/>
              </a:ext>
            </a:extLst>
          </p:cNvPr>
          <p:cNvSpPr txBox="1"/>
          <p:nvPr/>
        </p:nvSpPr>
        <p:spPr>
          <a:xfrm>
            <a:off x="4020674" y="4218924"/>
            <a:ext cx="4998720" cy="461665"/>
          </a:xfrm>
          <a:prstGeom prst="rect">
            <a:avLst/>
          </a:prstGeom>
          <a:noFill/>
        </p:spPr>
        <p:txBody>
          <a:bodyPr wrap="square">
            <a:spAutoFit/>
          </a:bodyPr>
          <a:lstStyle/>
          <a:p>
            <a:r>
              <a:rPr lang="es-CO" sz="2400" dirty="0"/>
              <a:t>alfonso.melendez@escuelaing.edu.co</a:t>
            </a:r>
          </a:p>
        </p:txBody>
      </p:sp>
      <p:pic>
        <p:nvPicPr>
          <p:cNvPr id="9" name="Gráfico 8" descr="Envelope con relleno sólido">
            <a:extLst>
              <a:ext uri="{FF2B5EF4-FFF2-40B4-BE49-F238E27FC236}">
                <a16:creationId xmlns:a16="http://schemas.microsoft.com/office/drawing/2014/main" id="{0578082E-4870-88D4-E60B-2C7B6FD79BF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32480" y="4137482"/>
            <a:ext cx="624548" cy="624548"/>
          </a:xfrm>
          <a:prstGeom prst="rect">
            <a:avLst/>
          </a:prstGeom>
        </p:spPr>
      </p:pic>
      <p:sp>
        <p:nvSpPr>
          <p:cNvPr id="11" name="CuadroTexto 10">
            <a:extLst>
              <a:ext uri="{FF2B5EF4-FFF2-40B4-BE49-F238E27FC236}">
                <a16:creationId xmlns:a16="http://schemas.microsoft.com/office/drawing/2014/main" id="{D7B33E3C-3C10-62A7-EAB6-A22BEE0F8A21}"/>
              </a:ext>
            </a:extLst>
          </p:cNvPr>
          <p:cNvSpPr txBox="1"/>
          <p:nvPr/>
        </p:nvSpPr>
        <p:spPr>
          <a:xfrm>
            <a:off x="3332480" y="2598003"/>
            <a:ext cx="8747760" cy="830997"/>
          </a:xfrm>
          <a:prstGeom prst="rect">
            <a:avLst/>
          </a:prstGeom>
          <a:noFill/>
        </p:spPr>
        <p:txBody>
          <a:bodyPr wrap="square">
            <a:spAutoFit/>
          </a:bodyPr>
          <a:lstStyle/>
          <a:p>
            <a:r>
              <a:rPr lang="es-CO" sz="4800" dirty="0"/>
              <a:t>Muchas gracias por su atención</a:t>
            </a:r>
          </a:p>
        </p:txBody>
      </p:sp>
      <p:cxnSp>
        <p:nvCxnSpPr>
          <p:cNvPr id="13" name="Conector recto 12">
            <a:extLst>
              <a:ext uri="{FF2B5EF4-FFF2-40B4-BE49-F238E27FC236}">
                <a16:creationId xmlns:a16="http://schemas.microsoft.com/office/drawing/2014/main" id="{ABF6974E-29CB-F395-1BA8-91B18000A72C}"/>
              </a:ext>
            </a:extLst>
          </p:cNvPr>
          <p:cNvCxnSpPr/>
          <p:nvPr/>
        </p:nvCxnSpPr>
        <p:spPr>
          <a:xfrm>
            <a:off x="2905760" y="2705279"/>
            <a:ext cx="0" cy="214552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22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BF231-75D9-4752-BC5C-927B5620A8BA}"/>
              </a:ext>
            </a:extLst>
          </p:cNvPr>
          <p:cNvSpPr>
            <a:spLocks noGrp="1"/>
          </p:cNvSpPr>
          <p:nvPr>
            <p:ph type="title"/>
          </p:nvPr>
        </p:nvSpPr>
        <p:spPr>
          <a:xfrm>
            <a:off x="838200" y="1382162"/>
            <a:ext cx="10515600" cy="3869776"/>
          </a:xfrm>
        </p:spPr>
        <p:txBody>
          <a:bodyPr>
            <a:noAutofit/>
          </a:bodyPr>
          <a:lstStyle/>
          <a:p>
            <a:pPr algn="ctr"/>
            <a:r>
              <a:rPr lang="es-MX" sz="9600" dirty="0"/>
              <a:t>Ejemplos (no hay tiempo)</a:t>
            </a:r>
            <a:endParaRPr lang="es-CO" sz="9600" dirty="0"/>
          </a:p>
        </p:txBody>
      </p:sp>
    </p:spTree>
    <p:extLst>
      <p:ext uri="{BB962C8B-B14F-4D97-AF65-F5344CB8AC3E}">
        <p14:creationId xmlns:p14="http://schemas.microsoft.com/office/powerpoint/2010/main" val="1315907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74D9B-DC85-4F69-9ACB-44AED61D5EA0}"/>
              </a:ext>
            </a:extLst>
          </p:cNvPr>
          <p:cNvSpPr>
            <a:spLocks noGrp="1"/>
          </p:cNvSpPr>
          <p:nvPr>
            <p:ph type="title"/>
          </p:nvPr>
        </p:nvSpPr>
        <p:spPr>
          <a:xfrm>
            <a:off x="838200" y="137160"/>
            <a:ext cx="10515600" cy="972417"/>
          </a:xfrm>
        </p:spPr>
        <p:txBody>
          <a:bodyPr/>
          <a:lstStyle/>
          <a:p>
            <a:pPr algn="ctr"/>
            <a:r>
              <a:rPr lang="es-MX" dirty="0"/>
              <a:t>Cora </a:t>
            </a:r>
            <a:r>
              <a:rPr lang="es-MX" dirty="0" err="1"/>
              <a:t>Dataset</a:t>
            </a:r>
            <a:endParaRPr lang="es-CO" dirty="0"/>
          </a:p>
        </p:txBody>
      </p:sp>
      <p:sp>
        <p:nvSpPr>
          <p:cNvPr id="3" name="Marcador de contenido 2">
            <a:extLst>
              <a:ext uri="{FF2B5EF4-FFF2-40B4-BE49-F238E27FC236}">
                <a16:creationId xmlns:a16="http://schemas.microsoft.com/office/drawing/2014/main" id="{369B9E78-E7E8-4D2E-90B0-356EBAA57447}"/>
              </a:ext>
            </a:extLst>
          </p:cNvPr>
          <p:cNvSpPr>
            <a:spLocks noGrp="1"/>
          </p:cNvSpPr>
          <p:nvPr>
            <p:ph idx="1"/>
          </p:nvPr>
        </p:nvSpPr>
        <p:spPr>
          <a:xfrm>
            <a:off x="0" y="1653942"/>
            <a:ext cx="6019800" cy="5066898"/>
          </a:xfrm>
        </p:spPr>
        <p:txBody>
          <a:bodyPr>
            <a:normAutofit/>
          </a:bodyPr>
          <a:lstStyle/>
          <a:p>
            <a:r>
              <a:rPr lang="en-US" dirty="0"/>
              <a:t>The Cora dataset is a well-known citation network dataset commonly used in the field of machine learning and network analysis. </a:t>
            </a:r>
          </a:p>
          <a:p>
            <a:r>
              <a:rPr lang="en-US" dirty="0"/>
              <a:t>It contains scientific publications classified into one of seven classes. </a:t>
            </a:r>
          </a:p>
          <a:p>
            <a:r>
              <a:rPr lang="en-US" dirty="0"/>
              <a:t>The dataset includes:</a:t>
            </a:r>
          </a:p>
          <a:p>
            <a:r>
              <a:rPr lang="en-US" dirty="0"/>
              <a:t>1. *Nodes*: Each node represents a scientific publication.</a:t>
            </a:r>
          </a:p>
        </p:txBody>
      </p:sp>
      <p:pic>
        <p:nvPicPr>
          <p:cNvPr id="5122" name="Picture 2" descr="https://graphsandnetworks.com/wp-content/uploads/2019/09/CoraBalloons.png">
            <a:extLst>
              <a:ext uri="{FF2B5EF4-FFF2-40B4-BE49-F238E27FC236}">
                <a16:creationId xmlns:a16="http://schemas.microsoft.com/office/drawing/2014/main" id="{18635541-F911-4ADB-BD59-1F429A65B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519" y="1897380"/>
            <a:ext cx="4947602" cy="387414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1E741D1-F20C-447C-B054-3B7DF8673E96}"/>
              </a:ext>
            </a:extLst>
          </p:cNvPr>
          <p:cNvSpPr txBox="1"/>
          <p:nvPr/>
        </p:nvSpPr>
        <p:spPr>
          <a:xfrm>
            <a:off x="1266092" y="5771522"/>
            <a:ext cx="3935693" cy="584775"/>
          </a:xfrm>
          <a:prstGeom prst="rect">
            <a:avLst/>
          </a:prstGeom>
          <a:noFill/>
        </p:spPr>
        <p:txBody>
          <a:bodyPr wrap="none" rtlCol="0">
            <a:spAutoFit/>
          </a:bodyPr>
          <a:lstStyle/>
          <a:p>
            <a:r>
              <a:rPr lang="es-MX" sz="3200" dirty="0">
                <a:hlinkClick r:id="rId3"/>
              </a:rPr>
              <a:t>Enlace a Video(18:50)</a:t>
            </a:r>
            <a:endParaRPr lang="es-CO" sz="3200" dirty="0"/>
          </a:p>
        </p:txBody>
      </p:sp>
    </p:spTree>
    <p:extLst>
      <p:ext uri="{BB962C8B-B14F-4D97-AF65-F5344CB8AC3E}">
        <p14:creationId xmlns:p14="http://schemas.microsoft.com/office/powerpoint/2010/main" val="3672344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9C7730-F5AD-4177-BAB3-CDBC24187AA5}"/>
              </a:ext>
            </a:extLst>
          </p:cNvPr>
          <p:cNvSpPr>
            <a:spLocks noGrp="1"/>
          </p:cNvSpPr>
          <p:nvPr>
            <p:ph type="title"/>
          </p:nvPr>
        </p:nvSpPr>
        <p:spPr>
          <a:xfrm>
            <a:off x="838200" y="186612"/>
            <a:ext cx="10515600" cy="640948"/>
          </a:xfrm>
        </p:spPr>
        <p:txBody>
          <a:bodyPr>
            <a:normAutofit fontScale="90000"/>
          </a:bodyPr>
          <a:lstStyle/>
          <a:p>
            <a:pPr algn="ctr"/>
            <a:r>
              <a:rPr lang="es-MX" dirty="0"/>
              <a:t>Cora </a:t>
            </a:r>
            <a:r>
              <a:rPr lang="es-MX" dirty="0" err="1"/>
              <a:t>Dataset</a:t>
            </a:r>
            <a:endParaRPr lang="es-CO" dirty="0"/>
          </a:p>
        </p:txBody>
      </p:sp>
      <p:sp>
        <p:nvSpPr>
          <p:cNvPr id="3" name="Marcador de contenido 2">
            <a:extLst>
              <a:ext uri="{FF2B5EF4-FFF2-40B4-BE49-F238E27FC236}">
                <a16:creationId xmlns:a16="http://schemas.microsoft.com/office/drawing/2014/main" id="{720518EF-ECF0-4D4E-A774-C6C05AEE98E0}"/>
              </a:ext>
            </a:extLst>
          </p:cNvPr>
          <p:cNvSpPr>
            <a:spLocks noGrp="1"/>
          </p:cNvSpPr>
          <p:nvPr>
            <p:ph idx="1"/>
          </p:nvPr>
        </p:nvSpPr>
        <p:spPr>
          <a:xfrm>
            <a:off x="335280" y="1322472"/>
            <a:ext cx="5608320" cy="5078328"/>
          </a:xfrm>
        </p:spPr>
        <p:txBody>
          <a:bodyPr>
            <a:normAutofit fontScale="92500"/>
          </a:bodyPr>
          <a:lstStyle/>
          <a:p>
            <a:r>
              <a:rPr lang="en-US" dirty="0"/>
              <a:t>2. *Edges*: Each edge represents a citation from one publication to another.3. </a:t>
            </a:r>
          </a:p>
          <a:p>
            <a:endParaRPr lang="en-US" dirty="0"/>
          </a:p>
          <a:p>
            <a:r>
              <a:rPr lang="en-US" dirty="0"/>
              <a:t>*Features*: Each publication is described by a binary word vector indicating the absence/presence of specific words from a dictionary. The dictionary typically consists of 1,433 unique words.4. *Labels*: Each publication is assigned to one of seven classes, which represent different subfields of machine learning.</a:t>
            </a:r>
            <a:endParaRPr lang="es-CO" dirty="0"/>
          </a:p>
          <a:p>
            <a:endParaRPr lang="es-CO" dirty="0"/>
          </a:p>
        </p:txBody>
      </p:sp>
      <p:pic>
        <p:nvPicPr>
          <p:cNvPr id="4" name="Imagen 3">
            <a:extLst>
              <a:ext uri="{FF2B5EF4-FFF2-40B4-BE49-F238E27FC236}">
                <a16:creationId xmlns:a16="http://schemas.microsoft.com/office/drawing/2014/main" id="{37EADC6E-235A-4F9C-8814-0F9748838CBE}"/>
              </a:ext>
            </a:extLst>
          </p:cNvPr>
          <p:cNvPicPr>
            <a:picLocks noChangeAspect="1"/>
          </p:cNvPicPr>
          <p:nvPr/>
        </p:nvPicPr>
        <p:blipFill>
          <a:blip r:embed="rId2"/>
          <a:stretch>
            <a:fillRect/>
          </a:stretch>
        </p:blipFill>
        <p:spPr>
          <a:xfrm>
            <a:off x="6552530" y="1618185"/>
            <a:ext cx="4801270" cy="4486901"/>
          </a:xfrm>
          <a:prstGeom prst="rect">
            <a:avLst/>
          </a:prstGeom>
        </p:spPr>
      </p:pic>
    </p:spTree>
    <p:extLst>
      <p:ext uri="{BB962C8B-B14F-4D97-AF65-F5344CB8AC3E}">
        <p14:creationId xmlns:p14="http://schemas.microsoft.com/office/powerpoint/2010/main" val="153451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9E9053-3A1E-4E19-B53B-9FF8B1B0536C}"/>
              </a:ext>
            </a:extLst>
          </p:cNvPr>
          <p:cNvSpPr>
            <a:spLocks noGrp="1"/>
          </p:cNvSpPr>
          <p:nvPr>
            <p:ph type="title"/>
          </p:nvPr>
        </p:nvSpPr>
        <p:spPr>
          <a:xfrm>
            <a:off x="838200" y="1"/>
            <a:ext cx="10515600" cy="1211580"/>
          </a:xfrm>
        </p:spPr>
        <p:txBody>
          <a:bodyPr/>
          <a:lstStyle/>
          <a:p>
            <a:pPr algn="ctr"/>
            <a:r>
              <a:rPr lang="es-MX" b="1" dirty="0"/>
              <a:t>Introducción</a:t>
            </a:r>
            <a:endParaRPr lang="es-CO" b="1" dirty="0"/>
          </a:p>
        </p:txBody>
      </p:sp>
      <p:sp>
        <p:nvSpPr>
          <p:cNvPr id="3" name="Marcador de contenido 2">
            <a:extLst>
              <a:ext uri="{FF2B5EF4-FFF2-40B4-BE49-F238E27FC236}">
                <a16:creationId xmlns:a16="http://schemas.microsoft.com/office/drawing/2014/main" id="{49821ECF-D22D-499B-B376-2B54DC5CFE93}"/>
              </a:ext>
            </a:extLst>
          </p:cNvPr>
          <p:cNvSpPr>
            <a:spLocks noGrp="1"/>
          </p:cNvSpPr>
          <p:nvPr>
            <p:ph idx="1"/>
          </p:nvPr>
        </p:nvSpPr>
        <p:spPr>
          <a:xfrm>
            <a:off x="223028" y="1732403"/>
            <a:ext cx="4044172" cy="4469667"/>
          </a:xfrm>
        </p:spPr>
        <p:txBody>
          <a:bodyPr>
            <a:normAutofit/>
          </a:bodyPr>
          <a:lstStyle/>
          <a:p>
            <a:pPr marL="0" indent="0">
              <a:buNone/>
            </a:pPr>
            <a:endParaRPr lang="es-MX" dirty="0"/>
          </a:p>
          <a:p>
            <a:r>
              <a:rPr lang="es-MX" dirty="0"/>
              <a:t>Importantes Avances con estas entradas a las redes neuronales:</a:t>
            </a:r>
          </a:p>
          <a:p>
            <a:endParaRPr lang="es-MX" dirty="0"/>
          </a:p>
          <a:p>
            <a:pPr lvl="1"/>
            <a:r>
              <a:rPr lang="es-MX" dirty="0"/>
              <a:t>Procesamiento de imágenes</a:t>
            </a:r>
          </a:p>
          <a:p>
            <a:pPr lvl="1"/>
            <a:r>
              <a:rPr lang="es-MX" dirty="0"/>
              <a:t>Traducción de texto</a:t>
            </a:r>
            <a:endParaRPr lang="es-CO" dirty="0"/>
          </a:p>
        </p:txBody>
      </p:sp>
      <p:pic>
        <p:nvPicPr>
          <p:cNvPr id="5" name="Imagen 4">
            <a:extLst>
              <a:ext uri="{FF2B5EF4-FFF2-40B4-BE49-F238E27FC236}">
                <a16:creationId xmlns:a16="http://schemas.microsoft.com/office/drawing/2014/main" id="{1B581E4E-A5EE-4338-85ED-B4D59DAF49E6}"/>
              </a:ext>
            </a:extLst>
          </p:cNvPr>
          <p:cNvPicPr>
            <a:picLocks noChangeAspect="1"/>
          </p:cNvPicPr>
          <p:nvPr/>
        </p:nvPicPr>
        <p:blipFill>
          <a:blip r:embed="rId2"/>
          <a:stretch>
            <a:fillRect/>
          </a:stretch>
        </p:blipFill>
        <p:spPr>
          <a:xfrm>
            <a:off x="4584925" y="1606062"/>
            <a:ext cx="7501277" cy="3761936"/>
          </a:xfrm>
          <a:prstGeom prst="rect">
            <a:avLst/>
          </a:prstGeom>
        </p:spPr>
      </p:pic>
      <p:pic>
        <p:nvPicPr>
          <p:cNvPr id="7" name="Imagen 6">
            <a:extLst>
              <a:ext uri="{FF2B5EF4-FFF2-40B4-BE49-F238E27FC236}">
                <a16:creationId xmlns:a16="http://schemas.microsoft.com/office/drawing/2014/main" id="{6238DD44-C24A-4619-8974-13DE2938A529}"/>
              </a:ext>
            </a:extLst>
          </p:cNvPr>
          <p:cNvPicPr>
            <a:picLocks noChangeAspect="1"/>
          </p:cNvPicPr>
          <p:nvPr/>
        </p:nvPicPr>
        <p:blipFill>
          <a:blip r:embed="rId3"/>
          <a:stretch>
            <a:fillRect/>
          </a:stretch>
        </p:blipFill>
        <p:spPr>
          <a:xfrm>
            <a:off x="5048104" y="1067824"/>
            <a:ext cx="1047896" cy="1076475"/>
          </a:xfrm>
          <a:prstGeom prst="rect">
            <a:avLst/>
          </a:prstGeom>
        </p:spPr>
      </p:pic>
    </p:spTree>
    <p:extLst>
      <p:ext uri="{BB962C8B-B14F-4D97-AF65-F5344CB8AC3E}">
        <p14:creationId xmlns:p14="http://schemas.microsoft.com/office/powerpoint/2010/main" val="3240021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74D9B-DC85-4F69-9ACB-44AED61D5EA0}"/>
              </a:ext>
            </a:extLst>
          </p:cNvPr>
          <p:cNvSpPr>
            <a:spLocks noGrp="1"/>
          </p:cNvSpPr>
          <p:nvPr>
            <p:ph type="title"/>
          </p:nvPr>
        </p:nvSpPr>
        <p:spPr>
          <a:xfrm>
            <a:off x="838200" y="137160"/>
            <a:ext cx="10515600" cy="709527"/>
          </a:xfrm>
        </p:spPr>
        <p:txBody>
          <a:bodyPr/>
          <a:lstStyle/>
          <a:p>
            <a:pPr algn="ctr"/>
            <a:r>
              <a:rPr lang="es-MX" dirty="0" err="1"/>
              <a:t>FaceBook</a:t>
            </a:r>
            <a:r>
              <a:rPr lang="es-MX" dirty="0"/>
              <a:t> Page-Page</a:t>
            </a:r>
            <a:endParaRPr lang="es-CO" dirty="0"/>
          </a:p>
        </p:txBody>
      </p:sp>
      <p:sp>
        <p:nvSpPr>
          <p:cNvPr id="3" name="Marcador de contenido 2">
            <a:extLst>
              <a:ext uri="{FF2B5EF4-FFF2-40B4-BE49-F238E27FC236}">
                <a16:creationId xmlns:a16="http://schemas.microsoft.com/office/drawing/2014/main" id="{369B9E78-E7E8-4D2E-90B0-356EBAA57447}"/>
              </a:ext>
            </a:extLst>
          </p:cNvPr>
          <p:cNvSpPr>
            <a:spLocks noGrp="1"/>
          </p:cNvSpPr>
          <p:nvPr>
            <p:ph idx="1"/>
          </p:nvPr>
        </p:nvSpPr>
        <p:spPr>
          <a:xfrm>
            <a:off x="0" y="1059582"/>
            <a:ext cx="6019800" cy="5066898"/>
          </a:xfrm>
        </p:spPr>
        <p:txBody>
          <a:bodyPr>
            <a:normAutofit fontScale="92500" lnSpcReduction="10000"/>
          </a:bodyPr>
          <a:lstStyle/>
          <a:p>
            <a:r>
              <a:rPr lang="en-US" dirty="0"/>
              <a:t>The Facebook Page-Page dataset is a social network dataset representing the mutual "likes" between Facebook pages. </a:t>
            </a:r>
          </a:p>
          <a:p>
            <a:r>
              <a:rPr lang="en-US" dirty="0"/>
              <a:t>It is often used for studying social network structures and graph-based learning algorithms. </a:t>
            </a:r>
          </a:p>
          <a:p>
            <a:r>
              <a:rPr lang="en-US" dirty="0"/>
              <a:t>Here are the key characteristics of this dataset:</a:t>
            </a:r>
          </a:p>
          <a:p>
            <a:r>
              <a:rPr lang="en-US" dirty="0"/>
              <a:t>1. *Nodes*: Each node represents a Facebook page.</a:t>
            </a:r>
          </a:p>
          <a:p>
            <a:r>
              <a:rPr lang="en-US" dirty="0"/>
              <a:t>2. *Edges*: Each edge represents a mutual "like" relationship between two pages, meaning that both pages like each other.</a:t>
            </a:r>
          </a:p>
        </p:txBody>
      </p:sp>
      <p:pic>
        <p:nvPicPr>
          <p:cNvPr id="4" name="Imagen 3">
            <a:extLst>
              <a:ext uri="{FF2B5EF4-FFF2-40B4-BE49-F238E27FC236}">
                <a16:creationId xmlns:a16="http://schemas.microsoft.com/office/drawing/2014/main" id="{3484684F-E72D-4DE2-ADA6-79552E49541D}"/>
              </a:ext>
            </a:extLst>
          </p:cNvPr>
          <p:cNvPicPr>
            <a:picLocks noChangeAspect="1"/>
          </p:cNvPicPr>
          <p:nvPr/>
        </p:nvPicPr>
        <p:blipFill>
          <a:blip r:embed="rId2"/>
          <a:stretch>
            <a:fillRect/>
          </a:stretch>
        </p:blipFill>
        <p:spPr>
          <a:xfrm>
            <a:off x="6775268" y="1165860"/>
            <a:ext cx="4704977" cy="5066898"/>
          </a:xfrm>
          <a:prstGeom prst="rect">
            <a:avLst/>
          </a:prstGeom>
        </p:spPr>
      </p:pic>
    </p:spTree>
    <p:extLst>
      <p:ext uri="{BB962C8B-B14F-4D97-AF65-F5344CB8AC3E}">
        <p14:creationId xmlns:p14="http://schemas.microsoft.com/office/powerpoint/2010/main" val="3319304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9C7730-F5AD-4177-BAB3-CDBC24187AA5}"/>
              </a:ext>
            </a:extLst>
          </p:cNvPr>
          <p:cNvSpPr>
            <a:spLocks noGrp="1"/>
          </p:cNvSpPr>
          <p:nvPr>
            <p:ph type="title"/>
          </p:nvPr>
        </p:nvSpPr>
        <p:spPr>
          <a:xfrm>
            <a:off x="838200" y="186612"/>
            <a:ext cx="10515600" cy="640948"/>
          </a:xfrm>
        </p:spPr>
        <p:txBody>
          <a:bodyPr>
            <a:normAutofit fontScale="90000"/>
          </a:bodyPr>
          <a:lstStyle/>
          <a:p>
            <a:pPr algn="ctr"/>
            <a:r>
              <a:rPr lang="es-MX" dirty="0" err="1"/>
              <a:t>FaceBook</a:t>
            </a:r>
            <a:r>
              <a:rPr lang="es-MX" dirty="0"/>
              <a:t> Page-Page</a:t>
            </a:r>
            <a:endParaRPr lang="es-CO" dirty="0"/>
          </a:p>
        </p:txBody>
      </p:sp>
      <p:sp>
        <p:nvSpPr>
          <p:cNvPr id="3" name="Marcador de contenido 2">
            <a:extLst>
              <a:ext uri="{FF2B5EF4-FFF2-40B4-BE49-F238E27FC236}">
                <a16:creationId xmlns:a16="http://schemas.microsoft.com/office/drawing/2014/main" id="{720518EF-ECF0-4D4E-A774-C6C05AEE98E0}"/>
              </a:ext>
            </a:extLst>
          </p:cNvPr>
          <p:cNvSpPr>
            <a:spLocks noGrp="1"/>
          </p:cNvSpPr>
          <p:nvPr>
            <p:ph idx="1"/>
          </p:nvPr>
        </p:nvSpPr>
        <p:spPr>
          <a:xfrm>
            <a:off x="335280" y="1322472"/>
            <a:ext cx="5608320" cy="5078328"/>
          </a:xfrm>
        </p:spPr>
        <p:txBody>
          <a:bodyPr>
            <a:normAutofit fontScale="92500" lnSpcReduction="20000"/>
          </a:bodyPr>
          <a:lstStyle/>
          <a:p>
            <a:r>
              <a:rPr lang="en-US" dirty="0"/>
              <a:t>*Dataset Details*:-</a:t>
            </a:r>
          </a:p>
          <a:p>
            <a:r>
              <a:rPr lang="en-US" dirty="0"/>
              <a:t> *Number of nodes (pages)*: 22,470- </a:t>
            </a:r>
          </a:p>
          <a:p>
            <a:r>
              <a:rPr lang="en-US" dirty="0"/>
              <a:t>*Number of edges (mutual likes)</a:t>
            </a:r>
          </a:p>
          <a:p>
            <a:r>
              <a:rPr lang="en-US" dirty="0"/>
              <a:t>*: 171,002- </a:t>
            </a:r>
          </a:p>
          <a:p>
            <a:r>
              <a:rPr lang="en-US" dirty="0"/>
              <a:t>*Type of network*: Undirected graph (since the "likes" are mutual)-</a:t>
            </a:r>
          </a:p>
          <a:p>
            <a:r>
              <a:rPr lang="en-US" dirty="0"/>
              <a:t>*Features and labels*: This dataset typically focuses on the network structure itself, so it does not inherently include node features or labels. </a:t>
            </a:r>
          </a:p>
          <a:p>
            <a:r>
              <a:rPr lang="en-US" dirty="0"/>
              <a:t>However, it can be extended with additional data if available, such as page categories or other metadata</a:t>
            </a:r>
            <a:endParaRPr lang="es-CO" dirty="0"/>
          </a:p>
        </p:txBody>
      </p:sp>
    </p:spTree>
    <p:extLst>
      <p:ext uri="{BB962C8B-B14F-4D97-AF65-F5344CB8AC3E}">
        <p14:creationId xmlns:p14="http://schemas.microsoft.com/office/powerpoint/2010/main" val="491096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095CB3-FE38-4CE4-B911-2B4773D1D6BA}"/>
              </a:ext>
            </a:extLst>
          </p:cNvPr>
          <p:cNvSpPr>
            <a:spLocks noGrp="1"/>
          </p:cNvSpPr>
          <p:nvPr>
            <p:ph type="title"/>
          </p:nvPr>
        </p:nvSpPr>
        <p:spPr>
          <a:xfrm>
            <a:off x="838200" y="447399"/>
            <a:ext cx="10515600" cy="1325563"/>
          </a:xfrm>
        </p:spPr>
        <p:txBody>
          <a:bodyPr/>
          <a:lstStyle/>
          <a:p>
            <a:pPr algn="ctr"/>
            <a:r>
              <a:rPr lang="es-MX" dirty="0" err="1"/>
              <a:t>Evolution</a:t>
            </a:r>
            <a:r>
              <a:rPr lang="es-MX" dirty="0"/>
              <a:t> </a:t>
            </a:r>
            <a:r>
              <a:rPr lang="es-MX" dirty="0" err="1"/>
              <a:t>of</a:t>
            </a:r>
            <a:r>
              <a:rPr lang="es-MX" dirty="0"/>
              <a:t> GML (2000-2020)</a:t>
            </a:r>
            <a:endParaRPr lang="es-CO" dirty="0"/>
          </a:p>
        </p:txBody>
      </p:sp>
      <p:pic>
        <p:nvPicPr>
          <p:cNvPr id="1026" name="Picture 2" descr="https://miro.medium.com/v2/resize:fit:714/0*cqlDa9V8_PdYl4pF">
            <a:extLst>
              <a:ext uri="{FF2B5EF4-FFF2-40B4-BE49-F238E27FC236}">
                <a16:creationId xmlns:a16="http://schemas.microsoft.com/office/drawing/2014/main" id="{C6708844-A293-4186-B79C-47D8D936D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94" y="2063993"/>
            <a:ext cx="10186054" cy="421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5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27557-7CA3-4BFA-9A7C-6163A0CADB99}"/>
              </a:ext>
            </a:extLst>
          </p:cNvPr>
          <p:cNvSpPr>
            <a:spLocks noGrp="1"/>
          </p:cNvSpPr>
          <p:nvPr>
            <p:ph type="title"/>
          </p:nvPr>
        </p:nvSpPr>
        <p:spPr>
          <a:xfrm>
            <a:off x="929640" y="186611"/>
            <a:ext cx="10515600" cy="853519"/>
          </a:xfrm>
        </p:spPr>
        <p:txBody>
          <a:bodyPr/>
          <a:lstStyle/>
          <a:p>
            <a:pPr algn="ctr"/>
            <a:r>
              <a:rPr lang="es-MX" dirty="0"/>
              <a:t>Impacto Actual</a:t>
            </a:r>
            <a:endParaRPr lang="es-CO" dirty="0"/>
          </a:p>
        </p:txBody>
      </p:sp>
      <p:pic>
        <p:nvPicPr>
          <p:cNvPr id="4" name="Imagen 3">
            <a:extLst>
              <a:ext uri="{FF2B5EF4-FFF2-40B4-BE49-F238E27FC236}">
                <a16:creationId xmlns:a16="http://schemas.microsoft.com/office/drawing/2014/main" id="{2B9A7107-4994-40B4-9B31-89DC19BFAD7D}"/>
              </a:ext>
            </a:extLst>
          </p:cNvPr>
          <p:cNvPicPr>
            <a:picLocks noChangeAspect="1"/>
          </p:cNvPicPr>
          <p:nvPr/>
        </p:nvPicPr>
        <p:blipFill>
          <a:blip r:embed="rId2"/>
          <a:stretch>
            <a:fillRect/>
          </a:stretch>
        </p:blipFill>
        <p:spPr>
          <a:xfrm>
            <a:off x="746760" y="992260"/>
            <a:ext cx="10191750" cy="5826466"/>
          </a:xfrm>
          <a:prstGeom prst="rect">
            <a:avLst/>
          </a:prstGeom>
        </p:spPr>
      </p:pic>
    </p:spTree>
    <p:extLst>
      <p:ext uri="{BB962C8B-B14F-4D97-AF65-F5344CB8AC3E}">
        <p14:creationId xmlns:p14="http://schemas.microsoft.com/office/powerpoint/2010/main" val="348348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2" name="Rectangle 1">
            <a:extLst>
              <a:ext uri="{FF2B5EF4-FFF2-40B4-BE49-F238E27FC236}">
                <a16:creationId xmlns:a16="http://schemas.microsoft.com/office/drawing/2014/main" id="{407ACF96-693E-0041-60A2-76D198317986}"/>
              </a:ext>
            </a:extLst>
          </p:cNvPr>
          <p:cNvSpPr/>
          <p:nvPr/>
        </p:nvSpPr>
        <p:spPr>
          <a:xfrm>
            <a:off x="6123973" y="18502"/>
            <a:ext cx="6073200" cy="3517132"/>
          </a:xfrm>
          <a:prstGeom prst="rect">
            <a:avLst/>
          </a:prstGeom>
          <a:solidFill>
            <a:srgbClr val="FB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4" name="Google Shape;694;p88"/>
          <p:cNvSpPr txBox="1">
            <a:spLocks noGrp="1"/>
          </p:cNvSpPr>
          <p:nvPr>
            <p:ph type="sldNum" idx="12"/>
          </p:nvPr>
        </p:nvSpPr>
        <p:spPr>
          <a:xfrm>
            <a:off x="37" y="6314699"/>
            <a:ext cx="464800" cy="524800"/>
          </a:xfrm>
          <a:prstGeom prst="rect">
            <a:avLst/>
          </a:prstGeom>
        </p:spPr>
        <p:txBody>
          <a:bodyPr spcFirstLastPara="1" wrap="square" lIns="0" tIns="0" rIns="0" bIns="0" anchor="ctr" anchorCtr="0">
            <a:normAutofit/>
          </a:bodyPr>
          <a:lstStyle/>
          <a:p>
            <a:pPr algn="ctr" defTabSz="1219170">
              <a:buClr>
                <a:srgbClr val="000000"/>
              </a:buClr>
              <a:defRPr/>
            </a:pPr>
            <a:fld id="{00000000-1234-1234-1234-123412341234}" type="slidenum">
              <a:rPr lang="en" sz="1067" kern="0">
                <a:solidFill>
                  <a:srgbClr val="FFFFFF"/>
                </a:solidFill>
                <a:latin typeface="Arial"/>
                <a:cs typeface="Arial"/>
                <a:sym typeface="Arial"/>
              </a:rPr>
              <a:pPr algn="ctr" defTabSz="1219170">
                <a:buClr>
                  <a:srgbClr val="000000"/>
                </a:buClr>
                <a:defRPr/>
              </a:pPr>
              <a:t>44</a:t>
            </a:fld>
            <a:endParaRPr sz="1067" kern="0">
              <a:solidFill>
                <a:srgbClr val="FFFFFF"/>
              </a:solidFill>
              <a:latin typeface="Arial"/>
              <a:cs typeface="Arial"/>
              <a:sym typeface="Arial"/>
            </a:endParaRPr>
          </a:p>
        </p:txBody>
      </p:sp>
      <p:sp>
        <p:nvSpPr>
          <p:cNvPr id="695" name="Google Shape;695;p88"/>
          <p:cNvSpPr/>
          <p:nvPr/>
        </p:nvSpPr>
        <p:spPr>
          <a:xfrm>
            <a:off x="6116600" y="3501067"/>
            <a:ext cx="6073200" cy="3349200"/>
          </a:xfrm>
          <a:prstGeom prst="rect">
            <a:avLst/>
          </a:prstGeom>
          <a:no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96" name="Google Shape;696;p88"/>
          <p:cNvSpPr txBox="1"/>
          <p:nvPr/>
        </p:nvSpPr>
        <p:spPr>
          <a:xfrm>
            <a:off x="184737" y="6353220"/>
            <a:ext cx="571600" cy="366000"/>
          </a:xfrm>
          <a:prstGeom prst="rect">
            <a:avLst/>
          </a:prstGeom>
          <a:noFill/>
          <a:ln>
            <a:noFill/>
          </a:ln>
        </p:spPr>
        <p:txBody>
          <a:bodyPr spcFirstLastPara="1" wrap="square" lIns="121900" tIns="60933" rIns="121900" bIns="60933" anchor="t" anchorCtr="0">
            <a:noAutofit/>
          </a:bodyPr>
          <a:lstStyle/>
          <a:p>
            <a:pPr defTabSz="1219170">
              <a:buClr>
                <a:srgbClr val="000000"/>
              </a:buClr>
              <a:buSzPts val="900"/>
              <a:defRPr/>
            </a:pPr>
            <a:fld id="{00000000-1234-1234-1234-123412341234}" type="slidenum">
              <a:rPr lang="en" sz="1200" kern="0">
                <a:solidFill>
                  <a:srgbClr val="A5A5A5"/>
                </a:solidFill>
                <a:latin typeface="Open Sans"/>
                <a:ea typeface="Open Sans"/>
                <a:cs typeface="Open Sans"/>
                <a:sym typeface="Open Sans"/>
              </a:rPr>
              <a:pPr defTabSz="1219170">
                <a:buClr>
                  <a:srgbClr val="000000"/>
                </a:buClr>
                <a:buSzPts val="900"/>
                <a:defRPr/>
              </a:pPr>
              <a:t>44</a:t>
            </a:fld>
            <a:endParaRPr sz="1200" kern="0">
              <a:solidFill>
                <a:srgbClr val="A5A5A5"/>
              </a:solidFill>
              <a:latin typeface="Open Sans"/>
              <a:ea typeface="Open Sans"/>
              <a:cs typeface="Open Sans"/>
              <a:sym typeface="Open Sans"/>
            </a:endParaRPr>
          </a:p>
        </p:txBody>
      </p:sp>
      <p:sp>
        <p:nvSpPr>
          <p:cNvPr id="697" name="Google Shape;697;p88"/>
          <p:cNvSpPr/>
          <p:nvPr/>
        </p:nvSpPr>
        <p:spPr>
          <a:xfrm>
            <a:off x="18475" y="18501"/>
            <a:ext cx="6112000" cy="6866000"/>
          </a:xfrm>
          <a:prstGeom prst="rect">
            <a:avLst/>
          </a:prstGeom>
          <a:solidFill>
            <a:schemeClr val="accent4">
              <a:lumMod val="60000"/>
              <a:lumOff val="40000"/>
            </a:schemeClr>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98" name="Google Shape;698;p88"/>
          <p:cNvSpPr txBox="1"/>
          <p:nvPr/>
        </p:nvSpPr>
        <p:spPr>
          <a:xfrm>
            <a:off x="737767" y="6317434"/>
            <a:ext cx="4755600" cy="458547"/>
          </a:xfrm>
          <a:prstGeom prst="rect">
            <a:avLst/>
          </a:prstGeom>
          <a:noFill/>
          <a:ln>
            <a:noFill/>
          </a:ln>
        </p:spPr>
        <p:txBody>
          <a:bodyPr spcFirstLastPara="1" wrap="square" lIns="121900" tIns="121900" rIns="121900" bIns="121900" anchor="t" anchorCtr="0">
            <a:spAutoFit/>
          </a:bodyPr>
          <a:lstStyle/>
          <a:p>
            <a:pPr algn="r" defTabSz="1219170">
              <a:lnSpc>
                <a:spcPct val="115000"/>
              </a:lnSpc>
              <a:buClr>
                <a:srgbClr val="000000"/>
              </a:buClr>
              <a:defRPr/>
            </a:pPr>
            <a:r>
              <a:rPr lang="en" sz="1200" kern="0">
                <a:solidFill>
                  <a:srgbClr val="B7B7B7"/>
                </a:solidFill>
                <a:latin typeface="Open Sans"/>
                <a:ea typeface="Open Sans"/>
                <a:cs typeface="Open Sans"/>
                <a:sym typeface="Open Sans"/>
              </a:rPr>
              <a:t>Top 10 Tech Trends in Data and Analytics, 16 Feb 2021</a:t>
            </a:r>
            <a:endParaRPr sz="2400" kern="0">
              <a:solidFill>
                <a:srgbClr val="B7B7B7"/>
              </a:solidFill>
              <a:latin typeface="Open Sans"/>
              <a:ea typeface="Open Sans"/>
              <a:cs typeface="Open Sans"/>
              <a:sym typeface="Open Sans"/>
            </a:endParaRPr>
          </a:p>
        </p:txBody>
      </p:sp>
      <p:sp>
        <p:nvSpPr>
          <p:cNvPr id="699" name="Google Shape;699;p88"/>
          <p:cNvSpPr txBox="1"/>
          <p:nvPr/>
        </p:nvSpPr>
        <p:spPr>
          <a:xfrm>
            <a:off x="381000" y="381001"/>
            <a:ext cx="5344400" cy="3431668"/>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defRPr/>
            </a:pPr>
            <a:endParaRPr sz="2133" kern="0" dirty="0">
              <a:solidFill>
                <a:srgbClr val="FFFFFF"/>
              </a:solidFill>
              <a:latin typeface="Open Sans"/>
              <a:ea typeface="Open Sans"/>
              <a:cs typeface="Open Sans"/>
              <a:sym typeface="Open Sans"/>
            </a:endParaRPr>
          </a:p>
          <a:p>
            <a:pPr defTabSz="1219170">
              <a:lnSpc>
                <a:spcPct val="115000"/>
              </a:lnSpc>
              <a:buClr>
                <a:srgbClr val="000000"/>
              </a:buClr>
              <a:defRPr/>
            </a:pPr>
            <a:r>
              <a:rPr lang="en" sz="2133" kern="0" dirty="0">
                <a:solidFill>
                  <a:srgbClr val="FFFFFF"/>
                </a:solidFill>
                <a:latin typeface="Open Sans"/>
                <a:ea typeface="Open Sans"/>
                <a:cs typeface="Open Sans"/>
                <a:sym typeface="Open Sans"/>
              </a:rPr>
              <a:t>The recent Gartner AI in Organizations Survey demonstrates that</a:t>
            </a:r>
            <a:r>
              <a:rPr lang="en" sz="2267" kern="0" dirty="0">
                <a:solidFill>
                  <a:srgbClr val="FFFFFF"/>
                </a:solidFill>
                <a:latin typeface="Open Sans"/>
                <a:ea typeface="Open Sans"/>
                <a:cs typeface="Open Sans"/>
                <a:sym typeface="Open Sans"/>
              </a:rPr>
              <a:t> </a:t>
            </a:r>
            <a:r>
              <a:rPr lang="en" sz="2267" b="1" kern="0" dirty="0">
                <a:solidFill>
                  <a:srgbClr val="55F9E2"/>
                </a:solidFill>
                <a:latin typeface="Open Sans"/>
                <a:ea typeface="Open Sans"/>
                <a:cs typeface="Open Sans"/>
                <a:sym typeface="Open Sans"/>
              </a:rPr>
              <a:t>graph techniques are increasingly prevalent as AI maturity grows</a:t>
            </a:r>
            <a:r>
              <a:rPr lang="en" sz="2267" kern="0" dirty="0">
                <a:solidFill>
                  <a:srgbClr val="FFFFFF"/>
                </a:solidFill>
                <a:latin typeface="Open Sans"/>
                <a:ea typeface="Open Sans"/>
                <a:cs typeface="Open Sans"/>
                <a:sym typeface="Open Sans"/>
              </a:rPr>
              <a:t>, </a:t>
            </a:r>
            <a:r>
              <a:rPr lang="en" sz="2133" kern="0" dirty="0">
                <a:solidFill>
                  <a:srgbClr val="FFFFFF"/>
                </a:solidFill>
                <a:latin typeface="Open Sans"/>
                <a:ea typeface="Open Sans"/>
                <a:cs typeface="Open Sans"/>
                <a:sym typeface="Open Sans"/>
              </a:rPr>
              <a:t>going from 13% adoption when AI maturity is lowest to </a:t>
            </a:r>
            <a:r>
              <a:rPr lang="en" sz="2400" b="1" kern="0" dirty="0">
                <a:solidFill>
                  <a:srgbClr val="55F9E2"/>
                </a:solidFill>
                <a:latin typeface="Open Sans"/>
                <a:ea typeface="Open Sans"/>
                <a:cs typeface="Open Sans"/>
                <a:sym typeface="Open Sans"/>
              </a:rPr>
              <a:t>48% when maturity is highest.”</a:t>
            </a:r>
            <a:endParaRPr sz="2400" kern="0" dirty="0">
              <a:solidFill>
                <a:srgbClr val="55F9E2"/>
              </a:solidFill>
              <a:latin typeface="Open Sans"/>
              <a:ea typeface="Open Sans"/>
              <a:cs typeface="Open Sans"/>
              <a:sym typeface="Open Sans"/>
            </a:endParaRPr>
          </a:p>
        </p:txBody>
      </p:sp>
      <p:pic>
        <p:nvPicPr>
          <p:cNvPr id="700" name="Google Shape;700;p88"/>
          <p:cNvPicPr preferRelativeResize="0"/>
          <p:nvPr/>
        </p:nvPicPr>
        <p:blipFill>
          <a:blip r:embed="rId3">
            <a:alphaModFix/>
          </a:blip>
          <a:stretch>
            <a:fillRect/>
          </a:stretch>
        </p:blipFill>
        <p:spPr>
          <a:xfrm>
            <a:off x="6693648" y="381001"/>
            <a:ext cx="5102037" cy="2507000"/>
          </a:xfrm>
          <a:prstGeom prst="rect">
            <a:avLst/>
          </a:prstGeom>
          <a:noFill/>
          <a:ln>
            <a:noFill/>
          </a:ln>
        </p:spPr>
      </p:pic>
      <p:sp>
        <p:nvSpPr>
          <p:cNvPr id="701" name="Google Shape;701;p88"/>
          <p:cNvSpPr txBox="1"/>
          <p:nvPr/>
        </p:nvSpPr>
        <p:spPr>
          <a:xfrm>
            <a:off x="7156200" y="753800"/>
            <a:ext cx="2762000" cy="675600"/>
          </a:xfrm>
          <a:prstGeom prst="rect">
            <a:avLst/>
          </a:prstGeom>
          <a:noFill/>
          <a:ln>
            <a:noFill/>
          </a:ln>
        </p:spPr>
        <p:txBody>
          <a:bodyPr spcFirstLastPara="1" wrap="square" lIns="121900" tIns="60933" rIns="121900" bIns="60933" anchor="ctr" anchorCtr="0">
            <a:noAutofit/>
          </a:bodyPr>
          <a:lstStyle/>
          <a:p>
            <a:pPr algn="ctr" defTabSz="1219170">
              <a:buClr>
                <a:srgbClr val="1796EC"/>
              </a:buClr>
              <a:buSzPts val="2000"/>
              <a:defRPr/>
            </a:pPr>
            <a:r>
              <a:rPr lang="en" sz="2000" b="1" kern="0">
                <a:solidFill>
                  <a:srgbClr val="5D5D5D"/>
                </a:solidFill>
                <a:latin typeface="Open Sans"/>
                <a:ea typeface="Open Sans"/>
                <a:cs typeface="Open Sans"/>
                <a:sym typeface="Open Sans"/>
              </a:rPr>
              <a:t>AI Research Papers Featuring Graph</a:t>
            </a:r>
            <a:endParaRPr sz="2000" b="1" kern="0">
              <a:solidFill>
                <a:srgbClr val="5D5D5D"/>
              </a:solidFill>
              <a:latin typeface="Open Sans"/>
              <a:ea typeface="Open Sans"/>
              <a:cs typeface="Open Sans"/>
              <a:sym typeface="Open Sans"/>
            </a:endParaRPr>
          </a:p>
        </p:txBody>
      </p:sp>
      <p:sp>
        <p:nvSpPr>
          <p:cNvPr id="702" name="Google Shape;702;p88"/>
          <p:cNvSpPr/>
          <p:nvPr/>
        </p:nvSpPr>
        <p:spPr>
          <a:xfrm>
            <a:off x="7156200" y="3010467"/>
            <a:ext cx="3824000" cy="344000"/>
          </a:xfrm>
          <a:prstGeom prst="rect">
            <a:avLst/>
          </a:prstGeom>
          <a:noFill/>
          <a:ln>
            <a:noFill/>
          </a:ln>
        </p:spPr>
        <p:txBody>
          <a:bodyPr spcFirstLastPara="1" wrap="square" lIns="121900" tIns="60933" rIns="121900" bIns="60933" anchor="t" anchorCtr="0">
            <a:noAutofit/>
          </a:bodyPr>
          <a:lstStyle/>
          <a:p>
            <a:pPr algn="ctr" defTabSz="1219170">
              <a:buClr>
                <a:srgbClr val="000000"/>
              </a:buClr>
              <a:buSzPts val="1000"/>
              <a:defRPr/>
            </a:pPr>
            <a:r>
              <a:rPr lang="en" sz="1067" u="sng" kern="0">
                <a:solidFill>
                  <a:srgbClr val="282828"/>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Source: Dimensions Knowledge System</a:t>
            </a:r>
            <a:endParaRPr sz="1067" kern="0">
              <a:solidFill>
                <a:srgbClr val="282828"/>
              </a:solidFill>
              <a:latin typeface="Open Sans Light"/>
              <a:ea typeface="Open Sans Light"/>
              <a:cs typeface="Open Sans Light"/>
              <a:sym typeface="Open Sans Light"/>
            </a:endParaRPr>
          </a:p>
        </p:txBody>
      </p:sp>
      <p:pic>
        <p:nvPicPr>
          <p:cNvPr id="703" name="Google Shape;703;p88"/>
          <p:cNvPicPr preferRelativeResize="0"/>
          <p:nvPr/>
        </p:nvPicPr>
        <p:blipFill>
          <a:blip r:embed="rId5">
            <a:alphaModFix/>
          </a:blip>
          <a:stretch>
            <a:fillRect/>
          </a:stretch>
        </p:blipFill>
        <p:spPr>
          <a:xfrm>
            <a:off x="7156201" y="4639808"/>
            <a:ext cx="1021532" cy="1339725"/>
          </a:xfrm>
          <a:prstGeom prst="rect">
            <a:avLst/>
          </a:prstGeom>
          <a:noFill/>
          <a:ln>
            <a:noFill/>
          </a:ln>
        </p:spPr>
      </p:pic>
      <p:sp>
        <p:nvSpPr>
          <p:cNvPr id="704" name="Google Shape;704;p88"/>
          <p:cNvSpPr txBox="1"/>
          <p:nvPr/>
        </p:nvSpPr>
        <p:spPr>
          <a:xfrm>
            <a:off x="8737600" y="4437834"/>
            <a:ext cx="1273600" cy="1990569"/>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4000" b="1" kern="0">
                <a:solidFill>
                  <a:srgbClr val="018BFF"/>
                </a:solidFill>
                <a:latin typeface="Open Sans"/>
                <a:ea typeface="Open Sans"/>
                <a:cs typeface="Open Sans"/>
                <a:sym typeface="Open Sans"/>
              </a:rPr>
              <a:t>4x</a:t>
            </a:r>
            <a:endParaRPr sz="1200" kern="0">
              <a:solidFill>
                <a:srgbClr val="018BFF"/>
              </a:solidFill>
              <a:latin typeface="Open Sans"/>
              <a:ea typeface="Open Sans"/>
              <a:cs typeface="Open Sans"/>
              <a:sym typeface="Open Sans"/>
            </a:endParaRPr>
          </a:p>
          <a:p>
            <a:pPr algn="ctr" defTabSz="1219170">
              <a:buClr>
                <a:srgbClr val="000000"/>
              </a:buClr>
              <a:defRPr/>
            </a:pPr>
            <a:r>
              <a:rPr lang="en" sz="1467" kern="0">
                <a:solidFill>
                  <a:srgbClr val="000000"/>
                </a:solidFill>
                <a:latin typeface="Open Sans"/>
                <a:ea typeface="Open Sans"/>
                <a:cs typeface="Open Sans"/>
                <a:sym typeface="Open Sans"/>
              </a:rPr>
              <a:t>Increase in traffic to Neo4j GDS page in 2H-2020</a:t>
            </a:r>
            <a:endParaRPr sz="1467" kern="0">
              <a:solidFill>
                <a:srgbClr val="000000"/>
              </a:solidFill>
              <a:latin typeface="Open Sans"/>
              <a:ea typeface="Open Sans"/>
              <a:cs typeface="Open Sans"/>
              <a:sym typeface="Open Sans"/>
            </a:endParaRPr>
          </a:p>
        </p:txBody>
      </p:sp>
      <p:sp>
        <p:nvSpPr>
          <p:cNvPr id="705" name="Google Shape;705;p88"/>
          <p:cNvSpPr txBox="1"/>
          <p:nvPr/>
        </p:nvSpPr>
        <p:spPr>
          <a:xfrm>
            <a:off x="6161800" y="3535634"/>
            <a:ext cx="5982800" cy="861734"/>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2000" b="1" kern="0" dirty="0">
                <a:solidFill>
                  <a:srgbClr val="5D5D5D"/>
                </a:solidFill>
                <a:latin typeface="Open Sans"/>
                <a:ea typeface="Open Sans"/>
                <a:cs typeface="Open Sans"/>
                <a:sym typeface="Open Sans"/>
              </a:rPr>
              <a:t>Analytics &amp; Data Science Interest </a:t>
            </a:r>
            <a:br>
              <a:rPr lang="en" sz="2000" b="1" kern="0" dirty="0">
                <a:solidFill>
                  <a:srgbClr val="5D5D5D"/>
                </a:solidFill>
                <a:latin typeface="Open Sans"/>
                <a:ea typeface="Open Sans"/>
                <a:cs typeface="Open Sans"/>
                <a:sym typeface="Open Sans"/>
              </a:rPr>
            </a:br>
            <a:r>
              <a:rPr lang="en" sz="2000" b="1" kern="0" dirty="0">
                <a:solidFill>
                  <a:srgbClr val="5D5D5D"/>
                </a:solidFill>
                <a:latin typeface="Open Sans"/>
                <a:ea typeface="Open Sans"/>
                <a:cs typeface="Open Sans"/>
                <a:sym typeface="Open Sans"/>
              </a:rPr>
              <a:t>Exploding in Neo4j Community</a:t>
            </a:r>
            <a:endParaRPr sz="2000" kern="0" dirty="0">
              <a:solidFill>
                <a:srgbClr val="000000"/>
              </a:solidFill>
              <a:latin typeface="Open Sans"/>
              <a:ea typeface="Open Sans"/>
              <a:cs typeface="Open Sans"/>
              <a:sym typeface="Open Sans"/>
            </a:endParaRPr>
          </a:p>
        </p:txBody>
      </p:sp>
      <p:sp>
        <p:nvSpPr>
          <p:cNvPr id="706" name="Google Shape;706;p88"/>
          <p:cNvSpPr txBox="1"/>
          <p:nvPr/>
        </p:nvSpPr>
        <p:spPr>
          <a:xfrm>
            <a:off x="10177067" y="4437833"/>
            <a:ext cx="1786800" cy="1764802"/>
          </a:xfrm>
          <a:prstGeom prst="rect">
            <a:avLst/>
          </a:prstGeom>
          <a:noFill/>
          <a:ln>
            <a:noFill/>
          </a:ln>
        </p:spPr>
        <p:txBody>
          <a:bodyPr spcFirstLastPara="1" wrap="square" lIns="121900" tIns="121900" rIns="121900" bIns="121900" anchor="t" anchorCtr="0">
            <a:spAutoFit/>
          </a:bodyPr>
          <a:lstStyle/>
          <a:p>
            <a:pPr algn="ctr" defTabSz="1219170">
              <a:buClr>
                <a:srgbClr val="000000"/>
              </a:buClr>
              <a:defRPr/>
            </a:pPr>
            <a:r>
              <a:rPr lang="en" sz="4000" b="1" kern="0">
                <a:solidFill>
                  <a:srgbClr val="018BFF"/>
                </a:solidFill>
                <a:latin typeface="Open Sans"/>
                <a:ea typeface="Open Sans"/>
                <a:cs typeface="Open Sans"/>
                <a:sym typeface="Open Sans"/>
              </a:rPr>
              <a:t>+4.8m</a:t>
            </a:r>
            <a:endParaRPr sz="1200" kern="0">
              <a:solidFill>
                <a:srgbClr val="018BFF"/>
              </a:solidFill>
              <a:latin typeface="Open Sans"/>
              <a:ea typeface="Open Sans"/>
              <a:cs typeface="Open Sans"/>
              <a:sym typeface="Open Sans"/>
            </a:endParaRPr>
          </a:p>
          <a:p>
            <a:pPr algn="ctr" defTabSz="1219170">
              <a:buClr>
                <a:srgbClr val="000000"/>
              </a:buClr>
              <a:defRPr/>
            </a:pPr>
            <a:r>
              <a:rPr lang="en" sz="1467" kern="0">
                <a:solidFill>
                  <a:srgbClr val="000000"/>
                </a:solidFill>
                <a:latin typeface="Open Sans"/>
                <a:ea typeface="Open Sans"/>
                <a:cs typeface="Open Sans"/>
                <a:sym typeface="Open Sans"/>
              </a:rPr>
              <a:t>Views on </a:t>
            </a:r>
            <a:br>
              <a:rPr lang="en" sz="1467" kern="0">
                <a:solidFill>
                  <a:srgbClr val="000000"/>
                </a:solidFill>
                <a:latin typeface="Open Sans"/>
                <a:ea typeface="Open Sans"/>
                <a:cs typeface="Open Sans"/>
                <a:sym typeface="Open Sans"/>
              </a:rPr>
            </a:br>
            <a:r>
              <a:rPr lang="en" sz="1467" kern="0">
                <a:solidFill>
                  <a:srgbClr val="000000"/>
                </a:solidFill>
                <a:latin typeface="Open Sans"/>
                <a:ea typeface="Open Sans"/>
                <a:cs typeface="Open Sans"/>
                <a:sym typeface="Open Sans"/>
              </a:rPr>
              <a:t>the graph algorithms </a:t>
            </a:r>
            <a:br>
              <a:rPr lang="en" sz="1467" kern="0">
                <a:solidFill>
                  <a:srgbClr val="000000"/>
                </a:solidFill>
                <a:latin typeface="Open Sans"/>
                <a:ea typeface="Open Sans"/>
                <a:cs typeface="Open Sans"/>
                <a:sym typeface="Open Sans"/>
              </a:rPr>
            </a:br>
            <a:r>
              <a:rPr lang="en" sz="1467" kern="0">
                <a:solidFill>
                  <a:srgbClr val="000000"/>
                </a:solidFill>
                <a:latin typeface="Open Sans"/>
                <a:ea typeface="Open Sans"/>
                <a:cs typeface="Open Sans"/>
                <a:sym typeface="Open Sans"/>
              </a:rPr>
              <a:t>short video</a:t>
            </a:r>
            <a:endParaRPr sz="1467" kern="0">
              <a:solidFill>
                <a:srgbClr val="000000"/>
              </a:solidFill>
              <a:latin typeface="Open Sans"/>
              <a:ea typeface="Open Sans"/>
              <a:cs typeface="Open Sans"/>
              <a:sym typeface="Open Sans"/>
            </a:endParaRPr>
          </a:p>
        </p:txBody>
      </p:sp>
      <p:pic>
        <p:nvPicPr>
          <p:cNvPr id="707" name="Google Shape;707;p88"/>
          <p:cNvPicPr preferRelativeResize="0"/>
          <p:nvPr/>
        </p:nvPicPr>
        <p:blipFill>
          <a:blip r:embed="rId6">
            <a:alphaModFix/>
          </a:blip>
          <a:stretch>
            <a:fillRect/>
          </a:stretch>
        </p:blipFill>
        <p:spPr>
          <a:xfrm>
            <a:off x="3725732" y="5733400"/>
            <a:ext cx="1602000" cy="366000"/>
          </a:xfrm>
          <a:prstGeom prst="rect">
            <a:avLst/>
          </a:prstGeom>
          <a:noFill/>
          <a:ln>
            <a:noFill/>
          </a:ln>
        </p:spPr>
      </p:pic>
      <p:sp>
        <p:nvSpPr>
          <p:cNvPr id="708" name="Google Shape;708;p88"/>
          <p:cNvSpPr txBox="1"/>
          <p:nvPr/>
        </p:nvSpPr>
        <p:spPr>
          <a:xfrm>
            <a:off x="6926367" y="5896200"/>
            <a:ext cx="1481200" cy="742800"/>
          </a:xfrm>
          <a:prstGeom prst="rect">
            <a:avLst/>
          </a:prstGeom>
          <a:noFill/>
          <a:ln>
            <a:noFill/>
          </a:ln>
        </p:spPr>
        <p:txBody>
          <a:bodyPr spcFirstLastPara="1" wrap="square" lIns="121900" tIns="121900" rIns="121900" bIns="121900" anchor="t" anchorCtr="0">
            <a:noAutofit/>
          </a:bodyPr>
          <a:lstStyle/>
          <a:p>
            <a:pPr algn="ctr" defTabSz="1219170">
              <a:lnSpc>
                <a:spcPct val="110000"/>
              </a:lnSpc>
              <a:buClr>
                <a:srgbClr val="000000"/>
              </a:buClr>
              <a:defRPr/>
            </a:pPr>
            <a:r>
              <a:rPr lang="en" sz="2667" b="1" kern="0">
                <a:solidFill>
                  <a:srgbClr val="018BFF"/>
                </a:solidFill>
                <a:latin typeface="Open Sans"/>
                <a:ea typeface="Open Sans"/>
                <a:cs typeface="Open Sans"/>
                <a:sym typeface="Open Sans"/>
              </a:rPr>
              <a:t>+193k</a:t>
            </a:r>
            <a:br>
              <a:rPr lang="en" sz="2667" b="1" kern="0">
                <a:solidFill>
                  <a:srgbClr val="2A81BA"/>
                </a:solidFill>
                <a:latin typeface="Open Sans"/>
                <a:ea typeface="Open Sans"/>
                <a:cs typeface="Open Sans"/>
                <a:sym typeface="Open Sans"/>
              </a:rPr>
            </a:br>
            <a:r>
              <a:rPr lang="en" sz="1200" kern="0">
                <a:solidFill>
                  <a:srgbClr val="000000"/>
                </a:solidFill>
                <a:latin typeface="Open Sans"/>
                <a:ea typeface="Open Sans"/>
                <a:cs typeface="Open Sans"/>
                <a:sym typeface="Open Sans"/>
              </a:rPr>
              <a:t>downloads</a:t>
            </a:r>
            <a:endParaRPr sz="1200" kern="0">
              <a:solidFill>
                <a:srgbClr val="000000"/>
              </a:solidFill>
              <a:latin typeface="Open Sans"/>
              <a:ea typeface="Open Sans"/>
              <a:cs typeface="Open Sans"/>
              <a:sym typeface="Open Sans"/>
            </a:endParaRPr>
          </a:p>
        </p:txBody>
      </p:sp>
      <p:pic>
        <p:nvPicPr>
          <p:cNvPr id="17" name="Picture 16">
            <a:extLst>
              <a:ext uri="{FF2B5EF4-FFF2-40B4-BE49-F238E27FC236}">
                <a16:creationId xmlns:a16="http://schemas.microsoft.com/office/drawing/2014/main" id="{E272C179-8634-63A6-F339-38939E384A55}"/>
              </a:ext>
            </a:extLst>
          </p:cNvPr>
          <p:cNvPicPr>
            <a:picLocks noChangeAspect="1"/>
          </p:cNvPicPr>
          <p:nvPr/>
        </p:nvPicPr>
        <p:blipFill>
          <a:blip r:embed="rId7"/>
          <a:stretch>
            <a:fillRect/>
          </a:stretch>
        </p:blipFill>
        <p:spPr>
          <a:xfrm>
            <a:off x="10706633" y="6242834"/>
            <a:ext cx="1481200" cy="594845"/>
          </a:xfrm>
          <a:prstGeom prst="rect">
            <a:avLst/>
          </a:prstGeom>
          <a:solidFill>
            <a:schemeClr val="bg1">
              <a:lumMod val="85000"/>
            </a:schemeClr>
          </a:solidFill>
        </p:spPr>
      </p:pic>
    </p:spTree>
    <p:extLst>
      <p:ext uri="{BB962C8B-B14F-4D97-AF65-F5344CB8AC3E}">
        <p14:creationId xmlns:p14="http://schemas.microsoft.com/office/powerpoint/2010/main" val="1983510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B230E36-30FE-6FE5-E5F2-F133D6002C8E}"/>
              </a:ext>
            </a:extLst>
          </p:cNvPr>
          <p:cNvSpPr txBox="1">
            <a:spLocks/>
          </p:cNvSpPr>
          <p:nvPr/>
        </p:nvSpPr>
        <p:spPr>
          <a:xfrm>
            <a:off x="1605280" y="3894139"/>
            <a:ext cx="7894320" cy="93186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s-MX" dirty="0"/>
              <a:t>Video</a:t>
            </a:r>
            <a:endParaRPr lang="es-CO" dirty="0"/>
          </a:p>
        </p:txBody>
      </p:sp>
      <p:sp>
        <p:nvSpPr>
          <p:cNvPr id="7" name="CuadroTexto 6">
            <a:extLst>
              <a:ext uri="{FF2B5EF4-FFF2-40B4-BE49-F238E27FC236}">
                <a16:creationId xmlns:a16="http://schemas.microsoft.com/office/drawing/2014/main" id="{F9580D05-CDA2-1012-31EC-F89026A7494F}"/>
              </a:ext>
            </a:extLst>
          </p:cNvPr>
          <p:cNvSpPr txBox="1"/>
          <p:nvPr/>
        </p:nvSpPr>
        <p:spPr>
          <a:xfrm>
            <a:off x="1605280" y="1842254"/>
            <a:ext cx="2011680" cy="2646878"/>
          </a:xfrm>
          <a:prstGeom prst="rect">
            <a:avLst/>
          </a:prstGeom>
          <a:noFill/>
        </p:spPr>
        <p:txBody>
          <a:bodyPr wrap="square">
            <a:spAutoFit/>
          </a:bodyPr>
          <a:lstStyle/>
          <a:p>
            <a:r>
              <a:rPr lang="es-MX" sz="16600" b="1" dirty="0">
                <a:solidFill>
                  <a:srgbClr val="C00000"/>
                </a:solidFill>
              </a:rPr>
              <a:t> </a:t>
            </a:r>
            <a:endParaRPr lang="es-CO" sz="16600" b="1" dirty="0">
              <a:solidFill>
                <a:srgbClr val="C00000"/>
              </a:solidFill>
            </a:endParaRPr>
          </a:p>
        </p:txBody>
      </p:sp>
    </p:spTree>
    <p:extLst>
      <p:ext uri="{BB962C8B-B14F-4D97-AF65-F5344CB8AC3E}">
        <p14:creationId xmlns:p14="http://schemas.microsoft.com/office/powerpoint/2010/main" val="15644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4BA8703-8731-4A1F-9D51-0FA891A10BE1}"/>
              </a:ext>
            </a:extLst>
          </p:cNvPr>
          <p:cNvSpPr txBox="1"/>
          <p:nvPr/>
        </p:nvSpPr>
        <p:spPr>
          <a:xfrm>
            <a:off x="4890856" y="247691"/>
            <a:ext cx="6911937" cy="4524315"/>
          </a:xfrm>
          <a:prstGeom prst="rect">
            <a:avLst/>
          </a:prstGeom>
          <a:noFill/>
        </p:spPr>
        <p:txBody>
          <a:bodyPr wrap="square" rtlCol="0">
            <a:spAutoFit/>
          </a:bodyPr>
          <a:lstStyle/>
          <a:p>
            <a:pPr algn="ctr"/>
            <a:r>
              <a:rPr lang="es-MX" sz="4800" i="1" dirty="0" err="1"/>
              <a:t>Main</a:t>
            </a:r>
            <a:r>
              <a:rPr lang="es-MX" sz="4800" i="1" dirty="0"/>
              <a:t> </a:t>
            </a:r>
            <a:r>
              <a:rPr lang="es-MX" sz="4800" i="1" dirty="0" err="1"/>
              <a:t>Question</a:t>
            </a:r>
            <a:r>
              <a:rPr lang="es-MX" sz="4800" i="1" dirty="0"/>
              <a:t>:</a:t>
            </a:r>
          </a:p>
          <a:p>
            <a:endParaRPr lang="es-MX" sz="4800" dirty="0"/>
          </a:p>
          <a:p>
            <a:r>
              <a:rPr lang="es-MX" sz="4800" dirty="0" err="1"/>
              <a:t>How</a:t>
            </a:r>
            <a:r>
              <a:rPr lang="es-MX" sz="4800" dirty="0"/>
              <a:t> do </a:t>
            </a:r>
            <a:r>
              <a:rPr lang="es-MX" sz="4800" dirty="0" err="1"/>
              <a:t>we</a:t>
            </a:r>
            <a:r>
              <a:rPr lang="es-MX" sz="4800" dirty="0"/>
              <a:t> </a:t>
            </a:r>
            <a:r>
              <a:rPr lang="es-MX" sz="4800" dirty="0" err="1"/>
              <a:t>take</a:t>
            </a:r>
            <a:r>
              <a:rPr lang="es-MX" sz="4800" dirty="0"/>
              <a:t> </a:t>
            </a:r>
            <a:r>
              <a:rPr lang="es-MX" sz="4800" dirty="0" err="1"/>
              <a:t>advantage</a:t>
            </a:r>
            <a:r>
              <a:rPr lang="es-MX" sz="4800" dirty="0"/>
              <a:t> of </a:t>
            </a:r>
            <a:r>
              <a:rPr lang="es-MX" sz="4800" dirty="0" err="1"/>
              <a:t>relational</a:t>
            </a:r>
            <a:r>
              <a:rPr lang="es-MX" sz="4800" dirty="0"/>
              <a:t> </a:t>
            </a:r>
            <a:r>
              <a:rPr lang="es-MX" sz="4800" dirty="0" err="1"/>
              <a:t>structure</a:t>
            </a:r>
            <a:r>
              <a:rPr lang="es-MX" sz="4800" dirty="0"/>
              <a:t> </a:t>
            </a:r>
            <a:r>
              <a:rPr lang="es-MX" sz="4800" dirty="0" err="1"/>
              <a:t>for</a:t>
            </a:r>
            <a:r>
              <a:rPr lang="es-MX" sz="4800" dirty="0"/>
              <a:t> </a:t>
            </a:r>
            <a:r>
              <a:rPr lang="es-MX" sz="4800" dirty="0" err="1"/>
              <a:t>better</a:t>
            </a:r>
            <a:r>
              <a:rPr lang="es-MX" sz="4800" dirty="0"/>
              <a:t> </a:t>
            </a:r>
            <a:r>
              <a:rPr lang="es-MX" sz="4800" dirty="0" err="1"/>
              <a:t>analysis</a:t>
            </a:r>
            <a:r>
              <a:rPr lang="es-MX" sz="4800" dirty="0"/>
              <a:t>, </a:t>
            </a:r>
            <a:r>
              <a:rPr lang="es-MX" sz="4800" dirty="0" err="1"/>
              <a:t>prediction</a:t>
            </a:r>
            <a:r>
              <a:rPr lang="es-MX" sz="4800" dirty="0"/>
              <a:t> and </a:t>
            </a:r>
            <a:r>
              <a:rPr lang="es-MX" sz="4800" dirty="0" err="1"/>
              <a:t>finally</a:t>
            </a:r>
            <a:r>
              <a:rPr lang="es-MX" sz="4800" dirty="0"/>
              <a:t> </a:t>
            </a:r>
            <a:r>
              <a:rPr lang="es-MX" sz="4800" dirty="0" err="1"/>
              <a:t>understanding</a:t>
            </a:r>
            <a:r>
              <a:rPr lang="es-MX" sz="4800" dirty="0"/>
              <a:t>?</a:t>
            </a:r>
          </a:p>
        </p:txBody>
      </p:sp>
      <p:sp>
        <p:nvSpPr>
          <p:cNvPr id="3" name="CuadroTexto 2">
            <a:extLst>
              <a:ext uri="{FF2B5EF4-FFF2-40B4-BE49-F238E27FC236}">
                <a16:creationId xmlns:a16="http://schemas.microsoft.com/office/drawing/2014/main" id="{EF14155C-F729-442E-B4BE-71A6B80A0027}"/>
              </a:ext>
            </a:extLst>
          </p:cNvPr>
          <p:cNvSpPr txBox="1"/>
          <p:nvPr/>
        </p:nvSpPr>
        <p:spPr>
          <a:xfrm>
            <a:off x="5289452" y="5387926"/>
            <a:ext cx="4711290" cy="584775"/>
          </a:xfrm>
          <a:prstGeom prst="rect">
            <a:avLst/>
          </a:prstGeom>
          <a:noFill/>
        </p:spPr>
        <p:txBody>
          <a:bodyPr wrap="none" rtlCol="0">
            <a:spAutoFit/>
          </a:bodyPr>
          <a:lstStyle/>
          <a:p>
            <a:r>
              <a:rPr lang="es-MX" sz="3200" dirty="0">
                <a:hlinkClick r:id="rId2"/>
              </a:rPr>
              <a:t>Link </a:t>
            </a:r>
            <a:r>
              <a:rPr lang="es-MX" sz="3200" dirty="0" err="1">
                <a:hlinkClick r:id="rId2"/>
              </a:rPr>
              <a:t>to</a:t>
            </a:r>
            <a:r>
              <a:rPr lang="es-MX" sz="3200" dirty="0">
                <a:hlinkClick r:id="rId2"/>
              </a:rPr>
              <a:t> Jure </a:t>
            </a:r>
            <a:r>
              <a:rPr lang="es-MX" sz="3200" dirty="0" err="1">
                <a:hlinkClick r:id="rId2"/>
              </a:rPr>
              <a:t>Leskovec</a:t>
            </a:r>
            <a:r>
              <a:rPr lang="es-MX" sz="3200" dirty="0">
                <a:hlinkClick r:id="rId2"/>
              </a:rPr>
              <a:t> Video</a:t>
            </a:r>
            <a:endParaRPr lang="es-CO" sz="3200" dirty="0"/>
          </a:p>
        </p:txBody>
      </p:sp>
      <p:sp>
        <p:nvSpPr>
          <p:cNvPr id="5" name="CuadroTexto 4">
            <a:extLst>
              <a:ext uri="{FF2B5EF4-FFF2-40B4-BE49-F238E27FC236}">
                <a16:creationId xmlns:a16="http://schemas.microsoft.com/office/drawing/2014/main" id="{25FE32DF-62D6-457C-ACC9-F343A7700089}"/>
              </a:ext>
            </a:extLst>
          </p:cNvPr>
          <p:cNvSpPr txBox="1"/>
          <p:nvPr/>
        </p:nvSpPr>
        <p:spPr>
          <a:xfrm flipH="1">
            <a:off x="6516858" y="5972701"/>
            <a:ext cx="3073793" cy="523220"/>
          </a:xfrm>
          <a:prstGeom prst="rect">
            <a:avLst/>
          </a:prstGeom>
          <a:noFill/>
        </p:spPr>
        <p:txBody>
          <a:bodyPr wrap="square" rtlCol="0">
            <a:spAutoFit/>
          </a:bodyPr>
          <a:lstStyle/>
          <a:p>
            <a:r>
              <a:rPr lang="es-MX" sz="2800" dirty="0"/>
              <a:t>5:15  </a:t>
            </a:r>
            <a:r>
              <a:rPr lang="es-MX" sz="2800" dirty="0" err="1"/>
              <a:t>to</a:t>
            </a:r>
            <a:r>
              <a:rPr lang="es-MX" sz="2800" dirty="0"/>
              <a:t> 8:12</a:t>
            </a:r>
            <a:endParaRPr lang="es-CO" sz="2800" dirty="0"/>
          </a:p>
        </p:txBody>
      </p:sp>
      <p:pic>
        <p:nvPicPr>
          <p:cNvPr id="2050" name="Picture 2" descr="Jure Leskovec @ Stanford">
            <a:extLst>
              <a:ext uri="{FF2B5EF4-FFF2-40B4-BE49-F238E27FC236}">
                <a16:creationId xmlns:a16="http://schemas.microsoft.com/office/drawing/2014/main" id="{7EF5614F-4919-4FD9-89C9-D8DD7E172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51881"/>
            <a:ext cx="3655435" cy="387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090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4BA8703-8731-4A1F-9D51-0FA891A10BE1}"/>
              </a:ext>
            </a:extLst>
          </p:cNvPr>
          <p:cNvSpPr txBox="1"/>
          <p:nvPr/>
        </p:nvSpPr>
        <p:spPr>
          <a:xfrm>
            <a:off x="4890856" y="247691"/>
            <a:ext cx="6911937" cy="4524315"/>
          </a:xfrm>
          <a:prstGeom prst="rect">
            <a:avLst/>
          </a:prstGeom>
          <a:noFill/>
        </p:spPr>
        <p:txBody>
          <a:bodyPr wrap="square" rtlCol="0">
            <a:spAutoFit/>
          </a:bodyPr>
          <a:lstStyle/>
          <a:p>
            <a:pPr algn="ctr"/>
            <a:r>
              <a:rPr lang="es-MX" sz="4800" i="1" dirty="0" err="1"/>
              <a:t>Main</a:t>
            </a:r>
            <a:r>
              <a:rPr lang="es-MX" sz="4800" i="1" dirty="0"/>
              <a:t> </a:t>
            </a:r>
            <a:r>
              <a:rPr lang="es-MX" sz="4800" i="1" dirty="0" err="1"/>
              <a:t>Question</a:t>
            </a:r>
            <a:r>
              <a:rPr lang="es-MX" sz="4800" i="1" dirty="0"/>
              <a:t>:</a:t>
            </a:r>
          </a:p>
          <a:p>
            <a:endParaRPr lang="es-MX" sz="4800" dirty="0"/>
          </a:p>
          <a:p>
            <a:r>
              <a:rPr lang="es-MX" sz="4800" dirty="0" err="1"/>
              <a:t>How</a:t>
            </a:r>
            <a:r>
              <a:rPr lang="es-MX" sz="4800" dirty="0"/>
              <a:t> do </a:t>
            </a:r>
            <a:r>
              <a:rPr lang="es-MX" sz="4800" dirty="0" err="1"/>
              <a:t>we</a:t>
            </a:r>
            <a:r>
              <a:rPr lang="es-MX" sz="4800" dirty="0"/>
              <a:t> </a:t>
            </a:r>
            <a:r>
              <a:rPr lang="es-MX" sz="4800" dirty="0" err="1"/>
              <a:t>take</a:t>
            </a:r>
            <a:r>
              <a:rPr lang="es-MX" sz="4800" dirty="0"/>
              <a:t> </a:t>
            </a:r>
            <a:r>
              <a:rPr lang="es-MX" sz="4800" dirty="0" err="1"/>
              <a:t>advantage</a:t>
            </a:r>
            <a:r>
              <a:rPr lang="es-MX" sz="4800" dirty="0"/>
              <a:t> of </a:t>
            </a:r>
            <a:r>
              <a:rPr lang="es-MX" sz="4800" dirty="0" err="1"/>
              <a:t>relational</a:t>
            </a:r>
            <a:r>
              <a:rPr lang="es-MX" sz="4800" dirty="0"/>
              <a:t> </a:t>
            </a:r>
            <a:r>
              <a:rPr lang="es-MX" sz="4800" dirty="0" err="1"/>
              <a:t>structure</a:t>
            </a:r>
            <a:r>
              <a:rPr lang="es-MX" sz="4800" dirty="0"/>
              <a:t> </a:t>
            </a:r>
            <a:r>
              <a:rPr lang="es-MX" sz="4800" dirty="0" err="1"/>
              <a:t>for</a:t>
            </a:r>
            <a:r>
              <a:rPr lang="es-MX" sz="4800" dirty="0"/>
              <a:t> </a:t>
            </a:r>
            <a:r>
              <a:rPr lang="es-MX" sz="4800" dirty="0" err="1"/>
              <a:t>better</a:t>
            </a:r>
            <a:r>
              <a:rPr lang="es-MX" sz="4800" dirty="0"/>
              <a:t> </a:t>
            </a:r>
            <a:r>
              <a:rPr lang="es-MX" sz="4800" dirty="0" err="1"/>
              <a:t>analysis</a:t>
            </a:r>
            <a:r>
              <a:rPr lang="es-MX" sz="4800" dirty="0"/>
              <a:t>, </a:t>
            </a:r>
            <a:r>
              <a:rPr lang="es-MX" sz="4800" dirty="0" err="1"/>
              <a:t>prediction</a:t>
            </a:r>
            <a:r>
              <a:rPr lang="es-MX" sz="4800" dirty="0"/>
              <a:t> and </a:t>
            </a:r>
            <a:r>
              <a:rPr lang="es-MX" sz="4800" dirty="0" err="1"/>
              <a:t>finally</a:t>
            </a:r>
            <a:r>
              <a:rPr lang="es-MX" sz="4800" dirty="0"/>
              <a:t> </a:t>
            </a:r>
            <a:r>
              <a:rPr lang="es-MX" sz="4800" dirty="0" err="1"/>
              <a:t>understanding</a:t>
            </a:r>
            <a:r>
              <a:rPr lang="es-MX" sz="4800" dirty="0"/>
              <a:t>?</a:t>
            </a:r>
          </a:p>
        </p:txBody>
      </p:sp>
      <p:sp>
        <p:nvSpPr>
          <p:cNvPr id="3" name="CuadroTexto 2">
            <a:extLst>
              <a:ext uri="{FF2B5EF4-FFF2-40B4-BE49-F238E27FC236}">
                <a16:creationId xmlns:a16="http://schemas.microsoft.com/office/drawing/2014/main" id="{EF14155C-F729-442E-B4BE-71A6B80A0027}"/>
              </a:ext>
            </a:extLst>
          </p:cNvPr>
          <p:cNvSpPr txBox="1"/>
          <p:nvPr/>
        </p:nvSpPr>
        <p:spPr>
          <a:xfrm>
            <a:off x="5289452" y="5387926"/>
            <a:ext cx="4711290" cy="584775"/>
          </a:xfrm>
          <a:prstGeom prst="rect">
            <a:avLst/>
          </a:prstGeom>
          <a:noFill/>
        </p:spPr>
        <p:txBody>
          <a:bodyPr wrap="none" rtlCol="0">
            <a:spAutoFit/>
          </a:bodyPr>
          <a:lstStyle/>
          <a:p>
            <a:r>
              <a:rPr lang="es-MX" sz="3200" dirty="0">
                <a:hlinkClick r:id="rId2"/>
              </a:rPr>
              <a:t>Link </a:t>
            </a:r>
            <a:r>
              <a:rPr lang="es-MX" sz="3200" dirty="0" err="1">
                <a:hlinkClick r:id="rId2"/>
              </a:rPr>
              <a:t>to</a:t>
            </a:r>
            <a:r>
              <a:rPr lang="es-MX" sz="3200" dirty="0">
                <a:hlinkClick r:id="rId2"/>
              </a:rPr>
              <a:t> Jure </a:t>
            </a:r>
            <a:r>
              <a:rPr lang="es-MX" sz="3200" dirty="0" err="1">
                <a:hlinkClick r:id="rId2"/>
              </a:rPr>
              <a:t>Leskovec</a:t>
            </a:r>
            <a:r>
              <a:rPr lang="es-MX" sz="3200" dirty="0">
                <a:hlinkClick r:id="rId2"/>
              </a:rPr>
              <a:t> Video</a:t>
            </a:r>
            <a:endParaRPr lang="es-CO" sz="3200" dirty="0"/>
          </a:p>
        </p:txBody>
      </p:sp>
      <p:sp>
        <p:nvSpPr>
          <p:cNvPr id="5" name="CuadroTexto 4">
            <a:extLst>
              <a:ext uri="{FF2B5EF4-FFF2-40B4-BE49-F238E27FC236}">
                <a16:creationId xmlns:a16="http://schemas.microsoft.com/office/drawing/2014/main" id="{25FE32DF-62D6-457C-ACC9-F343A7700089}"/>
              </a:ext>
            </a:extLst>
          </p:cNvPr>
          <p:cNvSpPr txBox="1"/>
          <p:nvPr/>
        </p:nvSpPr>
        <p:spPr>
          <a:xfrm flipH="1">
            <a:off x="6516858" y="5972701"/>
            <a:ext cx="3073793" cy="523220"/>
          </a:xfrm>
          <a:prstGeom prst="rect">
            <a:avLst/>
          </a:prstGeom>
          <a:noFill/>
        </p:spPr>
        <p:txBody>
          <a:bodyPr wrap="square" rtlCol="0">
            <a:spAutoFit/>
          </a:bodyPr>
          <a:lstStyle/>
          <a:p>
            <a:r>
              <a:rPr lang="es-MX" sz="2800" dirty="0"/>
              <a:t>5:15  </a:t>
            </a:r>
            <a:r>
              <a:rPr lang="es-MX" sz="2800" dirty="0" err="1"/>
              <a:t>to</a:t>
            </a:r>
            <a:r>
              <a:rPr lang="es-MX" sz="2800" dirty="0"/>
              <a:t> 8:12</a:t>
            </a:r>
            <a:endParaRPr lang="es-CO" sz="2800" dirty="0"/>
          </a:p>
        </p:txBody>
      </p:sp>
      <p:pic>
        <p:nvPicPr>
          <p:cNvPr id="2050" name="Picture 2" descr="Jure Leskovec @ Stanford">
            <a:extLst>
              <a:ext uri="{FF2B5EF4-FFF2-40B4-BE49-F238E27FC236}">
                <a16:creationId xmlns:a16="http://schemas.microsoft.com/office/drawing/2014/main" id="{7EF5614F-4919-4FD9-89C9-D8DD7E172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51881"/>
            <a:ext cx="3655435" cy="387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62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349BA-EFB3-479C-ADA3-C28EA4599077}"/>
              </a:ext>
            </a:extLst>
          </p:cNvPr>
          <p:cNvSpPr>
            <a:spLocks noGrp="1"/>
          </p:cNvSpPr>
          <p:nvPr>
            <p:ph type="title"/>
          </p:nvPr>
        </p:nvSpPr>
        <p:spPr>
          <a:xfrm>
            <a:off x="838200" y="16751"/>
            <a:ext cx="10515600" cy="882100"/>
          </a:xfrm>
        </p:spPr>
        <p:txBody>
          <a:bodyPr/>
          <a:lstStyle/>
          <a:p>
            <a:pPr algn="ctr"/>
            <a:r>
              <a:rPr lang="es-CO" b="1" dirty="0"/>
              <a:t>Ventajas</a:t>
            </a:r>
          </a:p>
        </p:txBody>
      </p:sp>
      <p:sp>
        <p:nvSpPr>
          <p:cNvPr id="3" name="Marcador de contenido 2">
            <a:extLst>
              <a:ext uri="{FF2B5EF4-FFF2-40B4-BE49-F238E27FC236}">
                <a16:creationId xmlns:a16="http://schemas.microsoft.com/office/drawing/2014/main" id="{16B4B919-1E5E-4C79-BE5E-B28B9FA3347A}"/>
              </a:ext>
            </a:extLst>
          </p:cNvPr>
          <p:cNvSpPr>
            <a:spLocks noGrp="1"/>
          </p:cNvSpPr>
          <p:nvPr>
            <p:ph idx="1"/>
          </p:nvPr>
        </p:nvSpPr>
        <p:spPr>
          <a:xfrm>
            <a:off x="887730" y="1090175"/>
            <a:ext cx="10626090" cy="882100"/>
          </a:xfrm>
        </p:spPr>
        <p:txBody>
          <a:bodyPr/>
          <a:lstStyle/>
          <a:p>
            <a:pPr marL="0" indent="0">
              <a:buNone/>
            </a:pPr>
            <a:r>
              <a:rPr lang="en-US" dirty="0"/>
              <a:t>You can make better predictions utilizing relationships within the data than from just the data alone:  </a:t>
            </a:r>
            <a:r>
              <a:rPr lang="en-US" dirty="0">
                <a:solidFill>
                  <a:schemeClr val="accent1">
                    <a:lumMod val="75000"/>
                  </a:schemeClr>
                </a:solidFill>
              </a:rPr>
              <a:t>James Fowler</a:t>
            </a:r>
          </a:p>
          <a:p>
            <a:pPr marL="0" indent="0">
              <a:buNone/>
            </a:pPr>
            <a:endParaRPr lang="es-CO" dirty="0">
              <a:solidFill>
                <a:schemeClr val="accent1">
                  <a:lumMod val="75000"/>
                </a:schemeClr>
              </a:solidFill>
            </a:endParaRPr>
          </a:p>
        </p:txBody>
      </p:sp>
      <p:pic>
        <p:nvPicPr>
          <p:cNvPr id="1026" name="Picture 2" descr="James H. Fowler">
            <a:extLst>
              <a:ext uri="{FF2B5EF4-FFF2-40B4-BE49-F238E27FC236}">
                <a16:creationId xmlns:a16="http://schemas.microsoft.com/office/drawing/2014/main" id="{71C7E9A1-9D9F-4495-A2F1-39BE41A1B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952" y="200025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nected by Nicholas Christakis, James Fowler | Waterstones">
            <a:extLst>
              <a:ext uri="{FF2B5EF4-FFF2-40B4-BE49-F238E27FC236}">
                <a16:creationId xmlns:a16="http://schemas.microsoft.com/office/drawing/2014/main" id="{01F4CBC8-FA98-4B60-A5A2-FC08AAE93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 y="2282276"/>
            <a:ext cx="2491740" cy="3792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icholas Christakis - Wikipedia, la enciclopedia libre">
            <a:extLst>
              <a:ext uri="{FF2B5EF4-FFF2-40B4-BE49-F238E27FC236}">
                <a16:creationId xmlns:a16="http://schemas.microsoft.com/office/drawing/2014/main" id="{A35CCA46-8192-443F-89C4-86967BBC58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0094" y="1828800"/>
            <a:ext cx="2133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BB3B0A3-38E9-4F95-9245-3457CF41B487}"/>
              </a:ext>
            </a:extLst>
          </p:cNvPr>
          <p:cNvSpPr txBox="1"/>
          <p:nvPr/>
        </p:nvSpPr>
        <p:spPr>
          <a:xfrm>
            <a:off x="4142033" y="5634170"/>
            <a:ext cx="6718506" cy="584775"/>
          </a:xfrm>
          <a:prstGeom prst="rect">
            <a:avLst/>
          </a:prstGeom>
          <a:noFill/>
        </p:spPr>
        <p:txBody>
          <a:bodyPr wrap="none" rtlCol="0">
            <a:spAutoFit/>
          </a:bodyPr>
          <a:lstStyle/>
          <a:p>
            <a:r>
              <a:rPr lang="en" sz="3200" dirty="0">
                <a:solidFill>
                  <a:schemeClr val="accent1">
                    <a:lumMod val="75000"/>
                  </a:schemeClr>
                </a:solidFill>
              </a:rPr>
              <a:t>The World </a:t>
            </a:r>
            <a:r>
              <a:rPr lang="en-US" sz="3200" dirty="0">
                <a:solidFill>
                  <a:schemeClr val="accent1">
                    <a:lumMod val="75000"/>
                  </a:schemeClr>
                </a:solidFill>
              </a:rPr>
              <a:t>Is Connected, So Is Our Data</a:t>
            </a:r>
            <a:endParaRPr lang="es-CO" sz="3200" dirty="0">
              <a:solidFill>
                <a:schemeClr val="accent1">
                  <a:lumMod val="75000"/>
                </a:schemeClr>
              </a:solidFill>
            </a:endParaRPr>
          </a:p>
        </p:txBody>
      </p:sp>
    </p:spTree>
    <p:extLst>
      <p:ext uri="{BB962C8B-B14F-4D97-AF65-F5344CB8AC3E}">
        <p14:creationId xmlns:p14="http://schemas.microsoft.com/office/powerpoint/2010/main" val="301554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7F2D5-AF99-4F59-AEFB-9AB4E35D60AA}"/>
              </a:ext>
            </a:extLst>
          </p:cNvPr>
          <p:cNvSpPr>
            <a:spLocks noGrp="1"/>
          </p:cNvSpPr>
          <p:nvPr>
            <p:ph type="title"/>
          </p:nvPr>
        </p:nvSpPr>
        <p:spPr>
          <a:xfrm>
            <a:off x="1043940" y="161349"/>
            <a:ext cx="10515600" cy="670989"/>
          </a:xfrm>
        </p:spPr>
        <p:txBody>
          <a:bodyPr>
            <a:normAutofit fontScale="90000"/>
          </a:bodyPr>
          <a:lstStyle/>
          <a:p>
            <a:pPr algn="ctr"/>
            <a:r>
              <a:rPr lang="es-MX" dirty="0"/>
              <a:t>Pero …</a:t>
            </a:r>
            <a:endParaRPr lang="es-CO" dirty="0"/>
          </a:p>
        </p:txBody>
      </p:sp>
      <p:sp>
        <p:nvSpPr>
          <p:cNvPr id="3" name="Marcador de contenido 2">
            <a:extLst>
              <a:ext uri="{FF2B5EF4-FFF2-40B4-BE49-F238E27FC236}">
                <a16:creationId xmlns:a16="http://schemas.microsoft.com/office/drawing/2014/main" id="{B3D2DA62-1C59-4668-AF5C-5BFB82899656}"/>
              </a:ext>
            </a:extLst>
          </p:cNvPr>
          <p:cNvSpPr>
            <a:spLocks noGrp="1"/>
          </p:cNvSpPr>
          <p:nvPr>
            <p:ph idx="1"/>
          </p:nvPr>
        </p:nvSpPr>
        <p:spPr>
          <a:xfrm>
            <a:off x="298938" y="1828800"/>
            <a:ext cx="3499338" cy="4664075"/>
          </a:xfrm>
        </p:spPr>
        <p:txBody>
          <a:bodyPr>
            <a:normAutofit lnSpcReduction="10000"/>
          </a:bodyPr>
          <a:lstStyle/>
          <a:p>
            <a:r>
              <a:rPr lang="es-MX" dirty="0"/>
              <a:t>No todo puede ser representado de esta manera.</a:t>
            </a:r>
          </a:p>
          <a:p>
            <a:r>
              <a:rPr lang="es-MX" dirty="0"/>
              <a:t>Cómo pasar de lo regular  a lo irregular?</a:t>
            </a:r>
          </a:p>
          <a:p>
            <a:r>
              <a:rPr lang="es-MX" dirty="0"/>
              <a:t>De lo </a:t>
            </a:r>
            <a:r>
              <a:rPr lang="es-MX" dirty="0" err="1"/>
              <a:t>euclideano</a:t>
            </a:r>
            <a:r>
              <a:rPr lang="es-MX" dirty="0"/>
              <a:t> a lo topológico?</a:t>
            </a:r>
          </a:p>
          <a:p>
            <a:r>
              <a:rPr lang="es-MX" dirty="0"/>
              <a:t>Como desarrollar redes neuronales de más amplia aplicación?</a:t>
            </a:r>
          </a:p>
          <a:p>
            <a:endParaRPr lang="es-CO" dirty="0"/>
          </a:p>
          <a:p>
            <a:endParaRPr lang="es-CO" dirty="0"/>
          </a:p>
        </p:txBody>
      </p:sp>
      <p:pic>
        <p:nvPicPr>
          <p:cNvPr id="1034" name="Picture 10" descr="The Promise of Deep Learning on Graphs">
            <a:extLst>
              <a:ext uri="{FF2B5EF4-FFF2-40B4-BE49-F238E27FC236}">
                <a16:creationId xmlns:a16="http://schemas.microsoft.com/office/drawing/2014/main" id="{DC9A2482-AB0F-45E2-9749-A2D88C074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960" y="782740"/>
            <a:ext cx="6184070" cy="26462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nowledge graph embedding - Wikipedia">
            <a:extLst>
              <a:ext uri="{FF2B5EF4-FFF2-40B4-BE49-F238E27FC236}">
                <a16:creationId xmlns:a16="http://schemas.microsoft.com/office/drawing/2014/main" id="{AC0C4F1A-4C02-4E78-A434-373D563F9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5960" y="3831017"/>
            <a:ext cx="6375454" cy="286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62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6" name="Google Shape;3476;g109679c5a03_0_712"/>
          <p:cNvSpPr txBox="1">
            <a:spLocks noGrp="1"/>
          </p:cNvSpPr>
          <p:nvPr>
            <p:ph type="title" idx="4294967295"/>
          </p:nvPr>
        </p:nvSpPr>
        <p:spPr>
          <a:xfrm>
            <a:off x="1462088" y="492125"/>
            <a:ext cx="10729912" cy="763588"/>
          </a:xfrm>
          <a:prstGeom prst="rect">
            <a:avLst/>
          </a:prstGeom>
          <a:noFill/>
          <a:ln>
            <a:noFill/>
          </a:ln>
        </p:spPr>
        <p:txBody>
          <a:bodyPr spcFirstLastPara="1" vert="horz" wrap="square" lIns="121900" tIns="60933" rIns="121900" bIns="60933" rtlCol="0" anchor="ctr" anchorCtr="0">
            <a:normAutofit/>
          </a:bodyPr>
          <a:lstStyle/>
          <a:p>
            <a:pPr algn="ctr">
              <a:buClr>
                <a:srgbClr val="5D5D5D"/>
              </a:buClr>
              <a:buSzPct val="100000"/>
            </a:pPr>
            <a:r>
              <a:rPr lang="es-MX" dirty="0">
                <a:solidFill>
                  <a:schemeClr val="bg2">
                    <a:lumMod val="25000"/>
                  </a:schemeClr>
                </a:solidFill>
              </a:rPr>
              <a:t>Ventajas</a:t>
            </a:r>
            <a:endParaRPr dirty="0">
              <a:solidFill>
                <a:schemeClr val="bg2">
                  <a:lumMod val="25000"/>
                </a:schemeClr>
              </a:solidFill>
            </a:endParaRPr>
          </a:p>
        </p:txBody>
      </p:sp>
      <p:sp>
        <p:nvSpPr>
          <p:cNvPr id="3477" name="Google Shape;3477;g109679c5a03_0_712"/>
          <p:cNvSpPr txBox="1">
            <a:spLocks noGrp="1"/>
          </p:cNvSpPr>
          <p:nvPr>
            <p:ph type="body" idx="4294967295"/>
          </p:nvPr>
        </p:nvSpPr>
        <p:spPr>
          <a:xfrm>
            <a:off x="904495" y="2069776"/>
            <a:ext cx="4456175" cy="4149902"/>
          </a:xfrm>
          <a:prstGeom prst="rect">
            <a:avLst/>
          </a:prstGeom>
          <a:noFill/>
          <a:ln>
            <a:noFill/>
          </a:ln>
        </p:spPr>
        <p:txBody>
          <a:bodyPr spcFirstLastPara="1" wrap="square" lIns="121900" tIns="60933" rIns="121900" bIns="60933" anchor="t" anchorCtr="0">
            <a:noAutofit/>
          </a:bodyPr>
          <a:lstStyle/>
          <a:p>
            <a:pPr marL="353482" indent="-342900">
              <a:lnSpc>
                <a:spcPct val="100000"/>
              </a:lnSpc>
              <a:spcBef>
                <a:spcPts val="0"/>
              </a:spcBef>
              <a:buClr>
                <a:schemeClr val="dk1"/>
              </a:buClr>
              <a:buSzPts val="1800"/>
            </a:pPr>
            <a:r>
              <a:rPr lang="es-MX" sz="3200" dirty="0"/>
              <a:t>Mejores predicciones con redes(grafos)</a:t>
            </a:r>
            <a:br>
              <a:rPr lang="es-MX" sz="3200" dirty="0"/>
            </a:br>
            <a:r>
              <a:rPr lang="es-MX" sz="3200" dirty="0">
                <a:solidFill>
                  <a:schemeClr val="accent1">
                    <a:lumMod val="75000"/>
                  </a:schemeClr>
                </a:solidFill>
              </a:rPr>
              <a:t>Usando los datos que ya tienes</a:t>
            </a:r>
          </a:p>
          <a:p>
            <a:pPr marL="353482" indent="-342900">
              <a:lnSpc>
                <a:spcPct val="100000"/>
              </a:lnSpc>
              <a:spcBef>
                <a:spcPts val="0"/>
              </a:spcBef>
              <a:buClr>
                <a:schemeClr val="dk1"/>
              </a:buClr>
              <a:buSzPts val="1800"/>
            </a:pPr>
            <a:endParaRPr lang="es-MX" sz="3200" dirty="0">
              <a:solidFill>
                <a:schemeClr val="accent1">
                  <a:lumMod val="75000"/>
                </a:schemeClr>
              </a:solidFill>
            </a:endParaRPr>
          </a:p>
          <a:p>
            <a:pPr marL="353482" indent="-342900">
              <a:lnSpc>
                <a:spcPct val="100000"/>
              </a:lnSpc>
              <a:spcBef>
                <a:spcPts val="0"/>
              </a:spcBef>
              <a:buClr>
                <a:schemeClr val="dk1"/>
              </a:buClr>
              <a:buSzPts val="1800"/>
            </a:pPr>
            <a:r>
              <a:rPr lang="es-MX" sz="3200" dirty="0"/>
              <a:t>Los modelos de ciencia de datos ignoran la estructura de red.</a:t>
            </a:r>
          </a:p>
          <a:p>
            <a:pPr marL="353482" indent="-342900">
              <a:lnSpc>
                <a:spcPct val="100000"/>
              </a:lnSpc>
              <a:spcBef>
                <a:spcPts val="0"/>
              </a:spcBef>
              <a:buClr>
                <a:schemeClr val="dk1"/>
              </a:buClr>
              <a:buSzPts val="1800"/>
            </a:pPr>
            <a:endParaRPr lang="es-MX" sz="2400" dirty="0"/>
          </a:p>
        </p:txBody>
      </p:sp>
      <p:sp>
        <p:nvSpPr>
          <p:cNvPr id="3479" name="Google Shape;3479;g109679c5a03_0_712"/>
          <p:cNvSpPr txBox="1"/>
          <p:nvPr/>
        </p:nvSpPr>
        <p:spPr>
          <a:xfrm>
            <a:off x="184737" y="6353220"/>
            <a:ext cx="571600" cy="366000"/>
          </a:xfrm>
          <a:prstGeom prst="rect">
            <a:avLst/>
          </a:prstGeom>
          <a:noFill/>
          <a:ln>
            <a:noFill/>
          </a:ln>
        </p:spPr>
        <p:txBody>
          <a:bodyPr spcFirstLastPara="1" wrap="square" lIns="121900" tIns="60933" rIns="121900" bIns="60933" anchor="t" anchorCtr="0">
            <a:noAutofit/>
          </a:bodyPr>
          <a:lstStyle/>
          <a:p>
            <a:fld id="{00000000-1234-1234-1234-123412341234}" type="slidenum">
              <a:rPr lang="en" sz="1200">
                <a:solidFill>
                  <a:srgbClr val="A5A5A5"/>
                </a:solidFill>
                <a:latin typeface="Open Sans"/>
                <a:ea typeface="Open Sans"/>
                <a:cs typeface="Open Sans"/>
                <a:sym typeface="Open Sans"/>
              </a:rPr>
              <a:pPr/>
              <a:t>6</a:t>
            </a:fld>
            <a:endParaRPr sz="1200">
              <a:solidFill>
                <a:srgbClr val="A5A5A5"/>
              </a:solidFill>
              <a:latin typeface="Open Sans"/>
              <a:ea typeface="Open Sans"/>
              <a:cs typeface="Open Sans"/>
              <a:sym typeface="Open Sans"/>
            </a:endParaRPr>
          </a:p>
        </p:txBody>
      </p:sp>
      <p:pic>
        <p:nvPicPr>
          <p:cNvPr id="8" name="Google Shape;3474;g109679c5a03_0_712">
            <a:extLst>
              <a:ext uri="{FF2B5EF4-FFF2-40B4-BE49-F238E27FC236}">
                <a16:creationId xmlns:a16="http://schemas.microsoft.com/office/drawing/2014/main" id="{C5447676-0828-4C9F-8581-9DE9B1DCD90B}"/>
              </a:ext>
            </a:extLst>
          </p:cNvPr>
          <p:cNvPicPr preferRelativeResize="0"/>
          <p:nvPr/>
        </p:nvPicPr>
        <p:blipFill rotWithShape="1">
          <a:blip r:embed="rId3">
            <a:alphaModFix/>
          </a:blip>
          <a:srcRect/>
          <a:stretch/>
        </p:blipFill>
        <p:spPr>
          <a:xfrm>
            <a:off x="5697263" y="2547025"/>
            <a:ext cx="3250513" cy="2140327"/>
          </a:xfrm>
          <a:prstGeom prst="rect">
            <a:avLst/>
          </a:prstGeom>
          <a:noFill/>
          <a:ln>
            <a:noFill/>
          </a:ln>
        </p:spPr>
      </p:pic>
      <p:pic>
        <p:nvPicPr>
          <p:cNvPr id="9" name="Google Shape;3475;g109679c5a03_0_712">
            <a:extLst>
              <a:ext uri="{FF2B5EF4-FFF2-40B4-BE49-F238E27FC236}">
                <a16:creationId xmlns:a16="http://schemas.microsoft.com/office/drawing/2014/main" id="{4D458F3C-D36C-4FBB-8D6E-93AC3FAEB7A5}"/>
              </a:ext>
            </a:extLst>
          </p:cNvPr>
          <p:cNvPicPr preferRelativeResize="0"/>
          <p:nvPr/>
        </p:nvPicPr>
        <p:blipFill rotWithShape="1">
          <a:blip r:embed="rId4">
            <a:alphaModFix/>
          </a:blip>
          <a:srcRect/>
          <a:stretch/>
        </p:blipFill>
        <p:spPr>
          <a:xfrm>
            <a:off x="9284369" y="2547025"/>
            <a:ext cx="2518241" cy="2140327"/>
          </a:xfrm>
          <a:prstGeom prst="rect">
            <a:avLst/>
          </a:prstGeom>
          <a:noFill/>
          <a:ln>
            <a:noFill/>
          </a:ln>
        </p:spPr>
      </p:pic>
      <p:sp>
        <p:nvSpPr>
          <p:cNvPr id="10" name="Google Shape;3478;g109679c5a03_0_712">
            <a:extLst>
              <a:ext uri="{FF2B5EF4-FFF2-40B4-BE49-F238E27FC236}">
                <a16:creationId xmlns:a16="http://schemas.microsoft.com/office/drawing/2014/main" id="{75410B0F-EDC1-4D00-B8CB-00A5EE396DF6}"/>
              </a:ext>
            </a:extLst>
          </p:cNvPr>
          <p:cNvSpPr/>
          <p:nvPr/>
        </p:nvSpPr>
        <p:spPr>
          <a:xfrm>
            <a:off x="5842781" y="5099271"/>
            <a:ext cx="6045866" cy="388568"/>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buClr>
                <a:srgbClr val="FFFFFF"/>
              </a:buClr>
              <a:buSzPts val="1800"/>
            </a:pPr>
            <a:r>
              <a:rPr lang="es-CO" sz="2400" b="1" dirty="0">
                <a:solidFill>
                  <a:srgbClr val="FFFFFF"/>
                </a:solidFill>
                <a:latin typeface="Open Sans"/>
                <a:ea typeface="Open Sans"/>
                <a:cs typeface="Open Sans"/>
                <a:sym typeface="Open Sans"/>
              </a:rPr>
              <a:t>Proceso de </a:t>
            </a:r>
            <a:r>
              <a:rPr lang="en" sz="2400" b="1" dirty="0">
                <a:solidFill>
                  <a:srgbClr val="FFFFFF"/>
                </a:solidFill>
                <a:latin typeface="Open Sans"/>
                <a:ea typeface="Open Sans"/>
                <a:cs typeface="Open Sans"/>
                <a:sym typeface="Open Sans"/>
              </a:rPr>
              <a:t>Machine Learning</a:t>
            </a:r>
            <a:endParaRPr sz="2400"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77748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FACDCF-1EAB-47D1-BBFB-609CE3CA78AB}"/>
              </a:ext>
            </a:extLst>
          </p:cNvPr>
          <p:cNvSpPr>
            <a:spLocks noGrp="1"/>
          </p:cNvSpPr>
          <p:nvPr>
            <p:ph type="title"/>
          </p:nvPr>
        </p:nvSpPr>
        <p:spPr>
          <a:xfrm>
            <a:off x="643890" y="536342"/>
            <a:ext cx="10515600" cy="858117"/>
          </a:xfrm>
        </p:spPr>
        <p:txBody>
          <a:bodyPr>
            <a:normAutofit/>
          </a:bodyPr>
          <a:lstStyle/>
          <a:p>
            <a:pPr algn="ctr"/>
            <a:r>
              <a:rPr lang="es-MX" dirty="0"/>
              <a:t>Ventajas</a:t>
            </a:r>
            <a:endParaRPr lang="es-CO" dirty="0"/>
          </a:p>
        </p:txBody>
      </p:sp>
      <p:sp>
        <p:nvSpPr>
          <p:cNvPr id="3" name="Marcador de contenido 2">
            <a:extLst>
              <a:ext uri="{FF2B5EF4-FFF2-40B4-BE49-F238E27FC236}">
                <a16:creationId xmlns:a16="http://schemas.microsoft.com/office/drawing/2014/main" id="{C73F0FFE-8388-494B-96B4-4F5AE1B7F730}"/>
              </a:ext>
            </a:extLst>
          </p:cNvPr>
          <p:cNvSpPr>
            <a:spLocks noGrp="1"/>
          </p:cNvSpPr>
          <p:nvPr>
            <p:ph idx="1"/>
          </p:nvPr>
        </p:nvSpPr>
        <p:spPr>
          <a:xfrm>
            <a:off x="392723" y="1394458"/>
            <a:ext cx="4922520" cy="5111849"/>
          </a:xfrm>
        </p:spPr>
        <p:txBody>
          <a:bodyPr/>
          <a:lstStyle/>
          <a:p>
            <a:pPr marL="353482" indent="-342900">
              <a:lnSpc>
                <a:spcPct val="100000"/>
              </a:lnSpc>
              <a:spcBef>
                <a:spcPts val="0"/>
              </a:spcBef>
              <a:buClr>
                <a:schemeClr val="dk1"/>
              </a:buClr>
              <a:buSzPts val="1800"/>
            </a:pPr>
            <a:r>
              <a:rPr lang="es-MX" dirty="0"/>
              <a:t>Los grafos añaden características altamente predictivas a los modelos de ML, aumentando la precisión.</a:t>
            </a:r>
          </a:p>
          <a:p>
            <a:pPr marL="353482" indent="-342900">
              <a:lnSpc>
                <a:spcPct val="100000"/>
              </a:lnSpc>
              <a:spcBef>
                <a:spcPts val="0"/>
              </a:spcBef>
              <a:buClr>
                <a:schemeClr val="dk1"/>
              </a:buClr>
              <a:buSzPts val="1800"/>
            </a:pPr>
            <a:endParaRPr lang="es-MX" dirty="0"/>
          </a:p>
          <a:p>
            <a:pPr marL="353482" indent="-342900">
              <a:lnSpc>
                <a:spcPct val="100000"/>
              </a:lnSpc>
              <a:spcBef>
                <a:spcPts val="0"/>
              </a:spcBef>
              <a:buClr>
                <a:schemeClr val="dk1"/>
              </a:buClr>
              <a:buSzPts val="1800"/>
            </a:pPr>
            <a:r>
              <a:rPr lang="es-MX" dirty="0"/>
              <a:t>Predicciones inalcanzables de otra manera, basadas en relaciones.</a:t>
            </a:r>
            <a:endParaRPr lang="es-MX" dirty="0">
              <a:solidFill>
                <a:schemeClr val="dk1"/>
              </a:solidFill>
            </a:endParaRPr>
          </a:p>
          <a:p>
            <a:endParaRPr lang="es-CO" dirty="0"/>
          </a:p>
        </p:txBody>
      </p:sp>
      <p:pic>
        <p:nvPicPr>
          <p:cNvPr id="1028" name="Picture 4" descr="https://miro.medium.com/v2/resize:fit:714/0*Hhv6mzARHgMKT1mQ">
            <a:extLst>
              <a:ext uri="{FF2B5EF4-FFF2-40B4-BE49-F238E27FC236}">
                <a16:creationId xmlns:a16="http://schemas.microsoft.com/office/drawing/2014/main" id="{74EA766E-1A1E-4D71-ABF7-6D8E87628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243" y="1948817"/>
            <a:ext cx="68008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406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6B4B919-1E5E-4C79-BE5E-B28B9FA3347A}"/>
              </a:ext>
            </a:extLst>
          </p:cNvPr>
          <p:cNvSpPr>
            <a:spLocks noGrp="1"/>
          </p:cNvSpPr>
          <p:nvPr>
            <p:ph idx="1"/>
          </p:nvPr>
        </p:nvSpPr>
        <p:spPr>
          <a:xfrm>
            <a:off x="838200" y="1825625"/>
            <a:ext cx="10626090" cy="882100"/>
          </a:xfrm>
        </p:spPr>
        <p:txBody>
          <a:bodyPr>
            <a:normAutofit/>
          </a:bodyPr>
          <a:lstStyle/>
          <a:p>
            <a:pPr marL="0" indent="0">
              <a:buNone/>
            </a:pPr>
            <a:r>
              <a:rPr lang="en-US" dirty="0"/>
              <a:t>Se </a:t>
            </a:r>
            <a:r>
              <a:rPr lang="en-US" dirty="0" err="1"/>
              <a:t>pueden</a:t>
            </a:r>
            <a:r>
              <a:rPr lang="en-US" dirty="0"/>
              <a:t> </a:t>
            </a:r>
            <a:r>
              <a:rPr lang="en-US" dirty="0" err="1"/>
              <a:t>hacer</a:t>
            </a:r>
            <a:r>
              <a:rPr lang="en-US" dirty="0"/>
              <a:t> </a:t>
            </a:r>
            <a:r>
              <a:rPr lang="en-US" dirty="0" err="1"/>
              <a:t>mejores</a:t>
            </a:r>
            <a:r>
              <a:rPr lang="en-US" dirty="0"/>
              <a:t> </a:t>
            </a:r>
            <a:r>
              <a:rPr lang="en-US" dirty="0" err="1"/>
              <a:t>predicciones</a:t>
            </a:r>
            <a:r>
              <a:rPr lang="en-US" dirty="0"/>
              <a:t> </a:t>
            </a:r>
            <a:r>
              <a:rPr lang="en-US" dirty="0" err="1"/>
              <a:t>utilizando</a:t>
            </a:r>
            <a:r>
              <a:rPr lang="en-US" dirty="0"/>
              <a:t> las </a:t>
            </a:r>
            <a:r>
              <a:rPr lang="en-US" dirty="0" err="1"/>
              <a:t>relaciones</a:t>
            </a:r>
            <a:r>
              <a:rPr lang="en-US" dirty="0"/>
              <a:t> entre los </a:t>
            </a:r>
            <a:r>
              <a:rPr lang="en-US" dirty="0" err="1"/>
              <a:t>datos</a:t>
            </a:r>
            <a:r>
              <a:rPr lang="en-US" dirty="0"/>
              <a:t> que con  los </a:t>
            </a:r>
            <a:r>
              <a:rPr lang="en-US" dirty="0" err="1"/>
              <a:t>datos</a:t>
            </a:r>
            <a:r>
              <a:rPr lang="en-US" dirty="0"/>
              <a:t> </a:t>
            </a:r>
            <a:r>
              <a:rPr lang="en-US" dirty="0" err="1"/>
              <a:t>mismos</a:t>
            </a:r>
            <a:r>
              <a:rPr lang="en-US" dirty="0"/>
              <a:t>: </a:t>
            </a:r>
            <a:r>
              <a:rPr lang="en-US" dirty="0">
                <a:solidFill>
                  <a:schemeClr val="accent1">
                    <a:lumMod val="75000"/>
                  </a:schemeClr>
                </a:solidFill>
              </a:rPr>
              <a:t>James Fowler</a:t>
            </a:r>
            <a:endParaRPr lang="es-CO" dirty="0">
              <a:solidFill>
                <a:schemeClr val="accent1">
                  <a:lumMod val="75000"/>
                </a:schemeClr>
              </a:solidFill>
            </a:endParaRPr>
          </a:p>
        </p:txBody>
      </p:sp>
      <p:pic>
        <p:nvPicPr>
          <p:cNvPr id="1026" name="Picture 2" descr="James H. Fowler">
            <a:extLst>
              <a:ext uri="{FF2B5EF4-FFF2-40B4-BE49-F238E27FC236}">
                <a16:creationId xmlns:a16="http://schemas.microsoft.com/office/drawing/2014/main" id="{71C7E9A1-9D9F-4495-A2F1-39BE41A1B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6770" y="304570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nected by Nicholas Christakis, James Fowler | Waterstones">
            <a:extLst>
              <a:ext uri="{FF2B5EF4-FFF2-40B4-BE49-F238E27FC236}">
                <a16:creationId xmlns:a16="http://schemas.microsoft.com/office/drawing/2014/main" id="{01F4CBC8-FA98-4B60-A5A2-FC08AAE93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 y="2835438"/>
            <a:ext cx="2491740" cy="379237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A simple and non-metallic illustration showing the relationship between Graph Machine Learning (GML) and Large Language Models (LLMs). The image should feature two basic spheres: one for GML represented by a simple graph with nodes and edges, and another for LLMs represented by basic text. The spheres should be connected with simple arrows to illustrate their interaction. The central node where they meet should blend blue and green colors, without any metallic effects or complex structures. The design should be clear, minimalistic, and easy to understand, with a focus on simplicity and clarity.">
            <a:extLst>
              <a:ext uri="{FF2B5EF4-FFF2-40B4-BE49-F238E27FC236}">
                <a16:creationId xmlns:a16="http://schemas.microsoft.com/office/drawing/2014/main" id="{FC388C38-7B82-4958-8DD4-995265C55C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379468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EBCC2-BB1A-4DB7-AF4A-86E2F85B4BAE}"/>
              </a:ext>
            </a:extLst>
          </p:cNvPr>
          <p:cNvSpPr>
            <a:spLocks noGrp="1"/>
          </p:cNvSpPr>
          <p:nvPr>
            <p:ph type="title"/>
          </p:nvPr>
        </p:nvSpPr>
        <p:spPr>
          <a:xfrm>
            <a:off x="838200" y="2856632"/>
            <a:ext cx="10515600" cy="1325563"/>
          </a:xfrm>
        </p:spPr>
        <p:txBody>
          <a:bodyPr>
            <a:noAutofit/>
          </a:bodyPr>
          <a:lstStyle/>
          <a:p>
            <a:pPr algn="ctr"/>
            <a:r>
              <a:rPr lang="es-MX" sz="9600" dirty="0" err="1"/>
              <a:t>Graph</a:t>
            </a:r>
            <a:r>
              <a:rPr lang="es-MX" sz="9600" dirty="0"/>
              <a:t> Machine </a:t>
            </a:r>
            <a:r>
              <a:rPr lang="es-MX" sz="9600" dirty="0" err="1"/>
              <a:t>Learning</a:t>
            </a:r>
            <a:endParaRPr lang="es-CO" sz="9600" dirty="0"/>
          </a:p>
        </p:txBody>
      </p:sp>
    </p:spTree>
    <p:extLst>
      <p:ext uri="{BB962C8B-B14F-4D97-AF65-F5344CB8AC3E}">
        <p14:creationId xmlns:p14="http://schemas.microsoft.com/office/powerpoint/2010/main" val="39805454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1704</Words>
  <Application>Microsoft Office PowerPoint</Application>
  <PresentationFormat>Panorámica</PresentationFormat>
  <Paragraphs>192</Paragraphs>
  <Slides>48</Slides>
  <Notes>2</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Calibri</vt:lpstr>
      <vt:lpstr>Calibri Light</vt:lpstr>
      <vt:lpstr>Open Sans</vt:lpstr>
      <vt:lpstr>Open Sans Light</vt:lpstr>
      <vt:lpstr>Open Sans SemiBold</vt:lpstr>
      <vt:lpstr>Tema de Office</vt:lpstr>
      <vt:lpstr>Presentación de PowerPoint</vt:lpstr>
      <vt:lpstr>Ciencia de Redes y Ciencia de Datos</vt:lpstr>
      <vt:lpstr>Introducción </vt:lpstr>
      <vt:lpstr>Introducción</vt:lpstr>
      <vt:lpstr>Pero …</vt:lpstr>
      <vt:lpstr>Ventajas</vt:lpstr>
      <vt:lpstr>Ventajas</vt:lpstr>
      <vt:lpstr>Presentación de PowerPoint</vt:lpstr>
      <vt:lpstr>Graph Machine Learning</vt:lpstr>
      <vt:lpstr>Presentación de PowerPoint</vt:lpstr>
      <vt:lpstr>Qué es Graph Machine Learning?</vt:lpstr>
      <vt:lpstr>Qué es GML?</vt:lpstr>
      <vt:lpstr>Qué es GML?</vt:lpstr>
      <vt:lpstr>Tareas GML </vt:lpstr>
      <vt:lpstr>Predicción de Nodos</vt:lpstr>
      <vt:lpstr>Predicción de Enlaces</vt:lpstr>
      <vt:lpstr>Predicción de Grafos</vt:lpstr>
      <vt:lpstr>Otros Ejemplos </vt:lpstr>
      <vt:lpstr>Paradigmas GML </vt:lpstr>
      <vt:lpstr>1  Algoritmos Clásicos de Grafos</vt:lpstr>
      <vt:lpstr>Algoritmos Clásicos</vt:lpstr>
      <vt:lpstr>Classic Graph Algorithms</vt:lpstr>
      <vt:lpstr>2  Embeddings</vt:lpstr>
      <vt:lpstr>Embeddings</vt:lpstr>
      <vt:lpstr>Embeddings</vt:lpstr>
      <vt:lpstr>Graph Neural Networks (GNN)</vt:lpstr>
      <vt:lpstr>Graph Machine learning y LLMS</vt:lpstr>
      <vt:lpstr>Modelos Multimodales</vt:lpstr>
      <vt:lpstr>Aplicaciones Graph Machine Learning</vt:lpstr>
      <vt:lpstr>UberEats</vt:lpstr>
      <vt:lpstr>Google and Deepmind (Google maps)</vt:lpstr>
      <vt:lpstr>GraphCast: Global Weather ForeCasting</vt:lpstr>
      <vt:lpstr>GraphCast: Global Weather ForeCasting</vt:lpstr>
      <vt:lpstr>Drug Discovery (Halicin)</vt:lpstr>
      <vt:lpstr>Conclusión El Futuro de la Ciencia de datos?</vt:lpstr>
      <vt:lpstr>¿Preguntas?</vt:lpstr>
      <vt:lpstr>Ejemplos (no hay tiempo)</vt:lpstr>
      <vt:lpstr>Cora Dataset</vt:lpstr>
      <vt:lpstr>Cora Dataset</vt:lpstr>
      <vt:lpstr>FaceBook Page-Page</vt:lpstr>
      <vt:lpstr>FaceBook Page-Page</vt:lpstr>
      <vt:lpstr>Evolution of GML (2000-2020)</vt:lpstr>
      <vt:lpstr>Impacto Actual</vt:lpstr>
      <vt:lpstr>Presentación de PowerPoint</vt:lpstr>
      <vt:lpstr>Presentación de PowerPoint</vt:lpstr>
      <vt:lpstr>Presentación de PowerPoint</vt:lpstr>
      <vt:lpstr>Presentación de PowerPoint</vt:lpstr>
      <vt:lpstr>Ventajas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ALFONSO MELENDEZ ACUÑA</dc:creator>
  <cp:lastModifiedBy>JORGE ALFONSO MELENDEZ ACUÑA</cp:lastModifiedBy>
  <cp:revision>1</cp:revision>
  <dcterms:created xsi:type="dcterms:W3CDTF">2025-06-04T23:43:27Z</dcterms:created>
  <dcterms:modified xsi:type="dcterms:W3CDTF">2025-06-04T23:44:07Z</dcterms:modified>
</cp:coreProperties>
</file>